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63" r:id="rId3"/>
    <p:sldId id="619" r:id="rId4"/>
    <p:sldId id="620" r:id="rId5"/>
    <p:sldId id="622" r:id="rId6"/>
    <p:sldId id="621" r:id="rId7"/>
    <p:sldId id="623" r:id="rId8"/>
    <p:sldId id="624" r:id="rId9"/>
    <p:sldId id="625" r:id="rId10"/>
    <p:sldId id="626" r:id="rId11"/>
    <p:sldId id="627" r:id="rId12"/>
    <p:sldId id="629" r:id="rId13"/>
    <p:sldId id="630" r:id="rId14"/>
    <p:sldId id="628" r:id="rId15"/>
    <p:sldId id="25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15:clr>
            <a:srgbClr val="A4A3A4"/>
          </p15:clr>
        </p15:guide>
        <p15:guide id="2">
          <p15:clr>
            <a:srgbClr val="A4A3A4"/>
          </p15:clr>
        </p15:guide>
      </p15:sldGuideLst>
    </p:ext>
    <p:ext uri="{2D200454-40CA-4A62-9FC3-DE9A4176ACB9}">
      <p15:notesGuideLst xmlns:p15="http://schemas.microsoft.com/office/powerpoint/2012/main" xmlns="">
        <p15:guide id="1" orient="horz" pos="2880">
          <p15:clr>
            <a:srgbClr val="A4A3A4"/>
          </p15:clr>
        </p15:guide>
        <p15:guide id="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20588" autoAdjust="0"/>
    <p:restoredTop sz="93630" autoAdjust="0"/>
  </p:normalViewPr>
  <p:slideViewPr>
    <p:cSldViewPr snapToGrid="0" showGuides="1">
      <p:cViewPr>
        <p:scale>
          <a:sx n="116" d="100"/>
          <a:sy n="116" d="100"/>
        </p:scale>
        <p:origin x="-1560" y="174"/>
      </p:cViewPr>
      <p:guideLst>
        <p:guide orient="horz"/>
        <p:guide/>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99" d="100"/>
          <a:sy n="99" d="100"/>
        </p:scale>
        <p:origin x="-3492" y="-96"/>
      </p:cViewPr>
      <p:guideLst>
        <p:guide orient="horz" pos="2880"/>
        <p:guide/>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1124744" y="4343400"/>
            <a:ext cx="4608512"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6022876" y="8686800"/>
            <a:ext cx="835124" cy="457200"/>
          </a:xfrm>
          <a:prstGeom prst="rect">
            <a:avLst/>
          </a:prstGeom>
        </p:spPr>
        <p:txBody>
          <a:bodyPr vert="horz" lIns="91440" tIns="45720" rIns="91440" bIns="45720" rtlCol="0" anchor="b"/>
          <a:lstStyle>
            <a:lvl1pPr algn="r">
              <a:defRPr sz="1200">
                <a:latin typeface="Source Sans Pro" pitchFamily="34" charset="0"/>
                <a:cs typeface="Arial" panose="020B0604020202020204"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ource Sans Pro"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Source Sans Pro"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Source Sans Pro"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Source Sans Pro"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Source Sans Pro"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a:t>
            </a:fld>
            <a:endParaRPr lang="en-GB" dirty="0"/>
          </a:p>
        </p:txBody>
      </p:sp>
    </p:spTree>
    <p:extLst>
      <p:ext uri="{BB962C8B-B14F-4D97-AF65-F5344CB8AC3E}">
        <p14:creationId xmlns:p14="http://schemas.microsoft.com/office/powerpoint/2010/main" val="321513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2</a:t>
            </a:fld>
            <a:endParaRPr lang="en-GB" dirty="0"/>
          </a:p>
        </p:txBody>
      </p:sp>
    </p:spTree>
    <p:extLst>
      <p:ext uri="{BB962C8B-B14F-4D97-AF65-F5344CB8AC3E}">
        <p14:creationId xmlns:p14="http://schemas.microsoft.com/office/powerpoint/2010/main" val="33554119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a:t>Click to edit Master title style</a:t>
            </a:r>
            <a:endParaRPr lang="en-GB"/>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Tree>
    <p:extLst>
      <p:ext uri="{BB962C8B-B14F-4D97-AF65-F5344CB8AC3E}">
        <p14:creationId xmlns:p14="http://schemas.microsoft.com/office/powerpoint/2010/main" val="353327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Picture Placeholder 6"/>
          <p:cNvSpPr>
            <a:spLocks noGrp="1"/>
          </p:cNvSpPr>
          <p:nvPr>
            <p:ph type="pic" sz="quarter" idx="10" hasCustomPrompt="1"/>
          </p:nvPr>
        </p:nvSpPr>
        <p:spPr>
          <a:xfrm>
            <a:off x="439738" y="2232000"/>
            <a:ext cx="6156000" cy="3816000"/>
          </a:xfrm>
          <a:solidFill>
            <a:schemeClr val="accent5"/>
          </a:solidFill>
        </p:spPr>
        <p:txBody>
          <a:bodyPr lIns="216000" tIns="108000"/>
          <a:lstStyle>
            <a:lvl1pPr marL="0" indent="0">
              <a:defRPr>
                <a:solidFill>
                  <a:schemeClr val="bg1"/>
                </a:solidFill>
                <a:latin typeface="+mn-lt"/>
              </a:defRPr>
            </a:lvl1pPr>
          </a:lstStyle>
          <a:p>
            <a:r>
              <a:rPr lang="en-GB" dirty="0"/>
              <a:t>Insert image here</a:t>
            </a:r>
          </a:p>
        </p:txBody>
      </p:sp>
      <p:sp>
        <p:nvSpPr>
          <p:cNvPr id="6"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a:t>Click to edit Master text styles</a:t>
            </a:r>
          </a:p>
        </p:txBody>
      </p:sp>
    </p:spTree>
    <p:extLst>
      <p:ext uri="{BB962C8B-B14F-4D97-AF65-F5344CB8AC3E}">
        <p14:creationId xmlns:p14="http://schemas.microsoft.com/office/powerpoint/2010/main" val="400545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able Title">
    <p:spTree>
      <p:nvGrpSpPr>
        <p:cNvPr id="1" name=""/>
        <p:cNvGrpSpPr/>
        <p:nvPr/>
      </p:nvGrpSpPr>
      <p:grpSpPr>
        <a:xfrm>
          <a:off x="0" y="0"/>
          <a:ext cx="0" cy="0"/>
          <a:chOff x="0" y="0"/>
          <a:chExt cx="0" cy="0"/>
        </a:xfrm>
      </p:grpSpPr>
      <p:sp>
        <p:nvSpPr>
          <p:cNvPr id="2" name="Title 1"/>
          <p:cNvSpPr>
            <a:spLocks noGrp="1"/>
          </p:cNvSpPr>
          <p:nvPr>
            <p:ph type="title"/>
          </p:nvPr>
        </p:nvSpPr>
        <p:spPr>
          <a:xfrm>
            <a:off x="439738" y="1202400"/>
            <a:ext cx="6120000" cy="460800"/>
          </a:xfrm>
        </p:spPr>
        <p:txBody>
          <a:bodyPr anchor="t" anchorCtr="0"/>
          <a:lstStyle>
            <a:lvl1pPr>
              <a:defRPr sz="2000"/>
            </a:lvl1pPr>
          </a:lstStyle>
          <a:p>
            <a:r>
              <a:rPr lang="en-US"/>
              <a:t>Click to edit Master title style</a:t>
            </a:r>
            <a:endParaRPr lang="en-GB"/>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9738" y="442511"/>
            <a:ext cx="1980000" cy="409956"/>
          </a:xfrm>
          <a:prstGeom prst="rect">
            <a:avLst/>
          </a:prstGeom>
        </p:spPr>
      </p:pic>
      <p:sp>
        <p:nvSpPr>
          <p:cNvPr id="8"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a:t>Click to edit Master text styles</a:t>
            </a:r>
          </a:p>
        </p:txBody>
      </p:sp>
    </p:spTree>
    <p:extLst>
      <p:ext uri="{BB962C8B-B14F-4D97-AF65-F5344CB8AC3E}">
        <p14:creationId xmlns:p14="http://schemas.microsoft.com/office/powerpoint/2010/main" val="2977200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757743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mage Only">
    <p:spTree>
      <p:nvGrpSpPr>
        <p:cNvPr id="1" name=""/>
        <p:cNvGrpSpPr/>
        <p:nvPr/>
      </p:nvGrpSpPr>
      <p:grpSpPr>
        <a:xfrm>
          <a:off x="0" y="0"/>
          <a:ext cx="0" cy="0"/>
          <a:chOff x="0" y="0"/>
          <a:chExt cx="0" cy="0"/>
        </a:xfrm>
      </p:grpSpPr>
      <p:sp>
        <p:nvSpPr>
          <p:cNvPr id="2" name="Picture Placeholder 6"/>
          <p:cNvSpPr>
            <a:spLocks noGrp="1"/>
          </p:cNvSpPr>
          <p:nvPr>
            <p:ph type="pic" sz="quarter" idx="10" hasCustomPrompt="1"/>
          </p:nvPr>
        </p:nvSpPr>
        <p:spPr>
          <a:xfrm>
            <a:off x="0" y="0"/>
            <a:ext cx="9144000" cy="6858000"/>
          </a:xfrm>
          <a:solidFill>
            <a:schemeClr val="accent5"/>
          </a:solidFill>
        </p:spPr>
        <p:txBody>
          <a:bodyPr lIns="432000" tIns="324000"/>
          <a:lstStyle>
            <a:lvl1pPr marL="0" indent="0">
              <a:defRPr>
                <a:solidFill>
                  <a:schemeClr val="bg1"/>
                </a:solidFill>
                <a:latin typeface="+mn-lt"/>
              </a:defRPr>
            </a:lvl1pPr>
          </a:lstStyle>
          <a:p>
            <a:r>
              <a:rPr lang="en-GB" dirty="0"/>
              <a:t>Insert image here</a:t>
            </a:r>
          </a:p>
        </p:txBody>
      </p:sp>
    </p:spTree>
    <p:extLst>
      <p:ext uri="{BB962C8B-B14F-4D97-AF65-F5344CB8AC3E}">
        <p14:creationId xmlns:p14="http://schemas.microsoft.com/office/powerpoint/2010/main" val="1671985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Divider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a:t>Click to edit Master title style</a:t>
            </a:r>
            <a:endParaRPr lang="en-GB"/>
          </a:p>
        </p:txBody>
      </p:sp>
      <p:sp>
        <p:nvSpPr>
          <p:cNvPr id="3" name="Subtitle 2"/>
          <p:cNvSpPr>
            <a:spLocks noGrp="1"/>
          </p:cNvSpPr>
          <p:nvPr>
            <p:ph type="subTitle" idx="1"/>
          </p:nvPr>
        </p:nvSpPr>
        <p:spPr>
          <a:xfrm>
            <a:off x="439738" y="2849400"/>
            <a:ext cx="4192587" cy="20826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9738" y="442511"/>
            <a:ext cx="1980000" cy="409956"/>
          </a:xfrm>
          <a:prstGeom prst="rect">
            <a:avLst/>
          </a:prstGeom>
        </p:spPr>
      </p:pic>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Tree>
    <p:extLst>
      <p:ext uri="{BB962C8B-B14F-4D97-AF65-F5344CB8AC3E}">
        <p14:creationId xmlns:p14="http://schemas.microsoft.com/office/powerpoint/2010/main" val="2473465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vider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a:t>Click to edit Master title style</a:t>
            </a:r>
            <a:endParaRPr lang="en-GB"/>
          </a:p>
        </p:txBody>
      </p:sp>
      <p:sp>
        <p:nvSpPr>
          <p:cNvPr id="3" name="Subtitle 2"/>
          <p:cNvSpPr>
            <a:spLocks noGrp="1"/>
          </p:cNvSpPr>
          <p:nvPr>
            <p:ph type="subTitle" idx="1"/>
          </p:nvPr>
        </p:nvSpPr>
        <p:spPr>
          <a:xfrm>
            <a:off x="439738" y="2849400"/>
            <a:ext cx="4192587" cy="21978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9738" y="442511"/>
            <a:ext cx="1980000" cy="409956"/>
          </a:xfrm>
          <a:prstGeom prst="rect">
            <a:avLst/>
          </a:prstGeom>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Tree>
    <p:extLst>
      <p:ext uri="{BB962C8B-B14F-4D97-AF65-F5344CB8AC3E}">
        <p14:creationId xmlns:p14="http://schemas.microsoft.com/office/powerpoint/2010/main" val="2118971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344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a:t>Click to edit Master title style</a:t>
            </a:r>
            <a:endParaRPr lang="en-GB"/>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Tree>
    <p:extLst>
      <p:ext uri="{BB962C8B-B14F-4D97-AF65-F5344CB8AC3E}">
        <p14:creationId xmlns:p14="http://schemas.microsoft.com/office/powerpoint/2010/main" val="244723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v3">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sp>
        <p:nvSpPr>
          <p:cNvPr id="6" name="Rectangle 5"/>
          <p:cNvSpPr/>
          <p:nvPr userDrawn="1"/>
        </p:nvSpPr>
        <p:spPr>
          <a:xfrm>
            <a:off x="3924000" y="0"/>
            <a:ext cx="5220000" cy="6858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ctrTitle"/>
          </p:nvPr>
        </p:nvSpPr>
        <p:spPr>
          <a:xfrm>
            <a:off x="4608000" y="1964825"/>
            <a:ext cx="4356000" cy="1080775"/>
          </a:xfrm>
        </p:spPr>
        <p:txBody>
          <a:bodyPr/>
          <a:lstStyle>
            <a:lvl1pPr algn="l">
              <a:lnSpc>
                <a:spcPts val="3800"/>
              </a:lnSpc>
              <a:defRPr/>
            </a:lvl1pPr>
          </a:lstStyle>
          <a:p>
            <a:r>
              <a:rPr lang="en-US"/>
              <a:t>Click to edit Master title style</a:t>
            </a:r>
            <a:endParaRPr lang="en-GB"/>
          </a:p>
        </p:txBody>
      </p:sp>
      <p:sp>
        <p:nvSpPr>
          <p:cNvPr id="3" name="Subtitle 2"/>
          <p:cNvSpPr>
            <a:spLocks noGrp="1"/>
          </p:cNvSpPr>
          <p:nvPr>
            <p:ph type="subTitle" idx="1"/>
          </p:nvPr>
        </p:nvSpPr>
        <p:spPr>
          <a:xfrm>
            <a:off x="4608000" y="3835800"/>
            <a:ext cx="4046400" cy="822600"/>
          </a:xfrm>
        </p:spPr>
        <p:txBody>
          <a:bodyPr/>
          <a:lstStyle>
            <a:lvl1pPr marL="0" indent="0" algn="l">
              <a:lnSpc>
                <a:spcPts val="1900"/>
              </a:lnSpc>
              <a:spcBef>
                <a:spcPts val="0"/>
              </a:spcBef>
              <a:buNone/>
              <a:defRPr sz="1800" b="1">
                <a:solidFill>
                  <a:schemeClr val="bg1"/>
                </a:solidFill>
                <a:latin typeface="+mj-lt"/>
              </a:defRPr>
            </a:lvl1pPr>
            <a:lvl2pPr marL="3175" indent="0" algn="l">
              <a:lnSpc>
                <a:spcPts val="1900"/>
              </a:lnSpc>
              <a:spcBef>
                <a:spcPts val="0"/>
              </a:spcBef>
              <a:buNone/>
              <a:defRPr sz="1800">
                <a:solidFill>
                  <a:schemeClr val="bg1"/>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5" name="Picture 4"/>
          <p:cNvPicPr>
            <a:picLocks noChangeAspect="1"/>
          </p:cNvPicPr>
          <p:nvPr userDrawn="1"/>
        </p:nvPicPr>
        <p:blipFill rotWithShape="1">
          <a:blip r:embed="rId3" cstate="print">
            <a:extLst>
              <a:ext uri="{28A0092B-C50C-407E-A947-70E740481C1C}">
                <a14:useLocalDpi xmlns:a14="http://schemas.microsoft.com/office/drawing/2010/main" val="0"/>
              </a:ext>
            </a:extLst>
          </a:blip>
          <a:srcRect t="11808" b="16524"/>
          <a:stretch/>
        </p:blipFill>
        <p:spPr>
          <a:xfrm>
            <a:off x="2073686" y="0"/>
            <a:ext cx="2777113" cy="6858000"/>
          </a:xfrm>
          <a:prstGeom prst="rect">
            <a:avLst/>
          </a:prstGeom>
        </p:spPr>
      </p:pic>
    </p:spTree>
    <p:extLst>
      <p:ext uri="{BB962C8B-B14F-4D97-AF65-F5344CB8AC3E}">
        <p14:creationId xmlns:p14="http://schemas.microsoft.com/office/powerpoint/2010/main" val="1304355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v4">
    <p:spTree>
      <p:nvGrpSpPr>
        <p:cNvPr id="1" name=""/>
        <p:cNvGrpSpPr/>
        <p:nvPr/>
      </p:nvGrpSpPr>
      <p:grpSpPr>
        <a:xfrm>
          <a:off x="0" y="0"/>
          <a:ext cx="0" cy="0"/>
          <a:chOff x="0" y="0"/>
          <a:chExt cx="0" cy="0"/>
        </a:xfrm>
      </p:grpSpPr>
      <p:sp>
        <p:nvSpPr>
          <p:cNvPr id="2" name="Title 1"/>
          <p:cNvSpPr>
            <a:spLocks noGrp="1"/>
          </p:cNvSpPr>
          <p:nvPr>
            <p:ph type="ctrTitle"/>
          </p:nvPr>
        </p:nvSpPr>
        <p:spPr>
          <a:xfrm>
            <a:off x="439738" y="3563225"/>
            <a:ext cx="4464000" cy="1080775"/>
          </a:xfrm>
        </p:spPr>
        <p:txBody>
          <a:bodyPr/>
          <a:lstStyle>
            <a:lvl1pPr algn="l">
              <a:lnSpc>
                <a:spcPts val="3800"/>
              </a:lnSpc>
              <a:defRPr/>
            </a:lvl1pPr>
          </a:lstStyle>
          <a:p>
            <a:r>
              <a:rPr lang="en-US"/>
              <a:t>Click to edit Master title style</a:t>
            </a:r>
            <a:endParaRPr lang="en-GB"/>
          </a:p>
        </p:txBody>
      </p:sp>
      <p:sp>
        <p:nvSpPr>
          <p:cNvPr id="3" name="Subtitle 2"/>
          <p:cNvSpPr>
            <a:spLocks noGrp="1"/>
          </p:cNvSpPr>
          <p:nvPr>
            <p:ph type="subTitle" idx="1"/>
          </p:nvPr>
        </p:nvSpPr>
        <p:spPr>
          <a:xfrm>
            <a:off x="439738" y="47286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426585" y="0"/>
            <a:ext cx="4282440" cy="6858000"/>
          </a:xfrm>
          <a:prstGeom prst="rect">
            <a:avLst/>
          </a:prstGeom>
        </p:spPr>
      </p:pic>
    </p:spTree>
    <p:extLst>
      <p:ext uri="{BB962C8B-B14F-4D97-AF65-F5344CB8AC3E}">
        <p14:creationId xmlns:p14="http://schemas.microsoft.com/office/powerpoint/2010/main" val="162071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
        <p:nvSpPr>
          <p:cNvPr id="2" name="Title 1"/>
          <p:cNvSpPr>
            <a:spLocks noGrp="1"/>
          </p:cNvSpPr>
          <p:nvPr>
            <p:ph type="ctrTitle"/>
          </p:nvPr>
        </p:nvSpPr>
        <p:spPr>
          <a:xfrm>
            <a:off x="439738" y="1295225"/>
            <a:ext cx="4464000" cy="1080775"/>
          </a:xfrm>
        </p:spPr>
        <p:txBody>
          <a:bodyPr/>
          <a:lstStyle>
            <a:lvl1pPr algn="l">
              <a:lnSpc>
                <a:spcPts val="3800"/>
              </a:lnSpc>
              <a:defRPr/>
            </a:lvl1pPr>
          </a:lstStyle>
          <a:p>
            <a:r>
              <a:rPr lang="en-US"/>
              <a:t>Click to edit Master title style</a:t>
            </a:r>
            <a:endParaRPr lang="en-GB"/>
          </a:p>
        </p:txBody>
      </p:sp>
      <p:sp>
        <p:nvSpPr>
          <p:cNvPr id="3" name="Subtitle 2"/>
          <p:cNvSpPr>
            <a:spLocks noGrp="1"/>
          </p:cNvSpPr>
          <p:nvPr>
            <p:ph type="subTitle" idx="1"/>
          </p:nvPr>
        </p:nvSpPr>
        <p:spPr>
          <a:xfrm>
            <a:off x="5428800" y="14094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Tree>
    <p:extLst>
      <p:ext uri="{BB962C8B-B14F-4D97-AF65-F5344CB8AC3E}">
        <p14:creationId xmlns:p14="http://schemas.microsoft.com/office/powerpoint/2010/main" val="108304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with Small Image">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699225"/>
            <a:ext cx="4117862" cy="1080775"/>
          </a:xfrm>
        </p:spPr>
        <p:txBody>
          <a:bodyPr/>
          <a:lstStyle>
            <a:lvl1pPr algn="l">
              <a:lnSpc>
                <a:spcPts val="3800"/>
              </a:lnSpc>
              <a:defRPr/>
            </a:lvl1pPr>
          </a:lstStyle>
          <a:p>
            <a:r>
              <a:rPr lang="en-US"/>
              <a:t>Click to edit Master title style</a:t>
            </a:r>
            <a:endParaRPr lang="en-GB"/>
          </a:p>
        </p:txBody>
      </p:sp>
      <p:sp>
        <p:nvSpPr>
          <p:cNvPr id="3" name="Subtitle 2"/>
          <p:cNvSpPr>
            <a:spLocks noGrp="1"/>
          </p:cNvSpPr>
          <p:nvPr>
            <p:ph type="subTitle" idx="1"/>
          </p:nvPr>
        </p:nvSpPr>
        <p:spPr>
          <a:xfrm>
            <a:off x="439738" y="3958200"/>
            <a:ext cx="4117862"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a:solidFill>
                  <a:schemeClr val="tx2"/>
                </a:solidFill>
                <a:latin typeface="+mn-lt"/>
              </a:rPr>
              <a:t>Trusted evidence.</a:t>
            </a:r>
          </a:p>
          <a:p>
            <a:pPr>
              <a:lnSpc>
                <a:spcPts val="2000"/>
              </a:lnSpc>
            </a:pPr>
            <a:r>
              <a:rPr lang="en-GB" spc="-30" baseline="0" dirty="0">
                <a:solidFill>
                  <a:schemeClr val="tx2"/>
                </a:solidFill>
                <a:latin typeface="+mn-lt"/>
              </a:rPr>
              <a:t>Informed decisions.</a:t>
            </a:r>
          </a:p>
          <a:p>
            <a:pPr>
              <a:lnSpc>
                <a:spcPts val="2000"/>
              </a:lnSpc>
            </a:pPr>
            <a:r>
              <a:rPr lang="en-GB" spc="-30" baseline="0" dirty="0">
                <a:solidFill>
                  <a:schemeClr val="bg2"/>
                </a:solidFill>
                <a:latin typeface="+mn-lt"/>
              </a:rPr>
              <a:t>Better health.</a:t>
            </a:r>
          </a:p>
        </p:txBody>
      </p:sp>
      <p:pic>
        <p:nvPicPr>
          <p:cNvPr id="9" name="Picture 8"/>
          <p:cNvPicPr>
            <a:picLocks noChangeAspect="1"/>
          </p:cNvPicPr>
          <p:nvPr userDrawn="1"/>
        </p:nvPicPr>
        <p:blipFill rotWithShape="1">
          <a:blip r:embed="rId3" cstate="print">
            <a:extLst>
              <a:ext uri="{28A0092B-C50C-407E-A947-70E740481C1C}">
                <a14:useLocalDpi xmlns:a14="http://schemas.microsoft.com/office/drawing/2010/main" val="0"/>
              </a:ext>
            </a:extLst>
          </a:blip>
          <a:srcRect l="37863"/>
          <a:stretch/>
        </p:blipFill>
        <p:spPr>
          <a:xfrm>
            <a:off x="5534025" y="0"/>
            <a:ext cx="3120980" cy="6858000"/>
          </a:xfrm>
          <a:prstGeom prst="rect">
            <a:avLst/>
          </a:prstGeom>
        </p:spPr>
      </p:pic>
      <p:sp>
        <p:nvSpPr>
          <p:cNvPr id="7" name="Picture Placeholder 6"/>
          <p:cNvSpPr>
            <a:spLocks noGrp="1"/>
          </p:cNvSpPr>
          <p:nvPr>
            <p:ph type="pic" sz="quarter" idx="10" hasCustomPrompt="1"/>
          </p:nvPr>
        </p:nvSpPr>
        <p:spPr>
          <a:xfrm>
            <a:off x="4644000" y="1324800"/>
            <a:ext cx="4500000" cy="3384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Tree>
    <p:extLst>
      <p:ext uri="{BB962C8B-B14F-4D97-AF65-F5344CB8AC3E}">
        <p14:creationId xmlns:p14="http://schemas.microsoft.com/office/powerpoint/2010/main" val="3089529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v2">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
        <p:nvSpPr>
          <p:cNvPr id="2" name="Title 1"/>
          <p:cNvSpPr>
            <a:spLocks noGrp="1"/>
          </p:cNvSpPr>
          <p:nvPr>
            <p:ph type="ctrTitle"/>
          </p:nvPr>
        </p:nvSpPr>
        <p:spPr>
          <a:xfrm>
            <a:off x="439738" y="3419225"/>
            <a:ext cx="4464000" cy="1080775"/>
          </a:xfrm>
        </p:spPr>
        <p:txBody>
          <a:bodyPr/>
          <a:lstStyle>
            <a:lvl1pPr algn="l">
              <a:lnSpc>
                <a:spcPts val="3800"/>
              </a:lnSpc>
              <a:defRPr/>
            </a:lvl1pPr>
          </a:lstStyle>
          <a:p>
            <a:r>
              <a:rPr lang="en-US"/>
              <a:t>Click to edit Master title style</a:t>
            </a:r>
            <a:endParaRPr lang="en-GB"/>
          </a:p>
        </p:txBody>
      </p:sp>
      <p:sp>
        <p:nvSpPr>
          <p:cNvPr id="3" name="Subtitle 2"/>
          <p:cNvSpPr>
            <a:spLocks noGrp="1"/>
          </p:cNvSpPr>
          <p:nvPr>
            <p:ph type="subTitle" idx="1"/>
          </p:nvPr>
        </p:nvSpPr>
        <p:spPr>
          <a:xfrm>
            <a:off x="439738" y="46278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7922" y="435311"/>
            <a:ext cx="2767355" cy="572977"/>
          </a:xfrm>
          <a:prstGeom prst="rect">
            <a:avLst/>
          </a:prstGeom>
        </p:spPr>
      </p:pic>
    </p:spTree>
    <p:extLst>
      <p:ext uri="{BB962C8B-B14F-4D97-AF65-F5344CB8AC3E}">
        <p14:creationId xmlns:p14="http://schemas.microsoft.com/office/powerpoint/2010/main" val="2648303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121083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105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9738" y="1317600"/>
            <a:ext cx="6120000" cy="632838"/>
          </a:xfrm>
          <a:prstGeom prst="rect">
            <a:avLst/>
          </a:prstGeom>
        </p:spPr>
        <p:txBody>
          <a:bodyPr vert="horz" lIns="0" tIns="0" rIns="0" bIns="0" rtlCol="0" anchor="b" anchorCtr="0">
            <a:noAutofit/>
          </a:bodyPr>
          <a:lstStyle/>
          <a:p>
            <a:r>
              <a:rPr lang="en-US"/>
              <a:t>Click to edit Master title style</a:t>
            </a:r>
            <a:endParaRPr lang="en-GB"/>
          </a:p>
        </p:txBody>
      </p:sp>
      <p:sp>
        <p:nvSpPr>
          <p:cNvPr id="3" name="Text Placeholder 2"/>
          <p:cNvSpPr>
            <a:spLocks noGrp="1"/>
          </p:cNvSpPr>
          <p:nvPr>
            <p:ph type="body" idx="1"/>
          </p:nvPr>
        </p:nvSpPr>
        <p:spPr>
          <a:xfrm>
            <a:off x="439738" y="2275200"/>
            <a:ext cx="6120000" cy="390960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7" name="Picture 6"/>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7153656" y="0"/>
            <a:ext cx="1990344" cy="6858000"/>
          </a:xfrm>
          <a:prstGeom prst="rect">
            <a:avLst/>
          </a:prstGeom>
        </p:spPr>
      </p:pic>
      <p:pic>
        <p:nvPicPr>
          <p:cNvPr id="8" name="Picture 7"/>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439738" y="442511"/>
            <a:ext cx="1980000" cy="409956"/>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60" r:id="rId4"/>
    <p:sldLayoutId id="2147483661" r:id="rId5"/>
    <p:sldLayoutId id="2147483662" r:id="rId6"/>
    <p:sldLayoutId id="2147483663" r:id="rId7"/>
    <p:sldLayoutId id="2147483650" r:id="rId8"/>
    <p:sldLayoutId id="2147483656" r:id="rId9"/>
    <p:sldLayoutId id="2147483664" r:id="rId10"/>
    <p:sldLayoutId id="2147483657" r:id="rId11"/>
    <p:sldLayoutId id="2147483654" r:id="rId12"/>
    <p:sldLayoutId id="2147483665" r:id="rId13"/>
    <p:sldLayoutId id="2147483666" r:id="rId14"/>
    <p:sldLayoutId id="2147483667" r:id="rId15"/>
    <p:sldLayoutId id="2147483655" r:id="rId16"/>
  </p:sldLayoutIdLst>
  <p:txStyles>
    <p:titleStyle>
      <a:lvl1pPr algn="l" defTabSz="914400" rtl="0" eaLnBrk="1" latinLnBrk="0" hangingPunct="1">
        <a:spcBef>
          <a:spcPct val="0"/>
        </a:spcBef>
        <a:buNone/>
        <a:defRPr sz="3600" b="1" kern="1200" spc="-40" baseline="0">
          <a:solidFill>
            <a:schemeClr val="bg2"/>
          </a:solidFill>
          <a:latin typeface="+mj-lt"/>
          <a:ea typeface="+mj-ea"/>
          <a:cs typeface="+mj-cs"/>
        </a:defRPr>
      </a:lvl1pPr>
    </p:titleStyle>
    <p:bodyStyle>
      <a:lvl1pPr marL="0" indent="0" algn="l" defTabSz="914400" rtl="0" eaLnBrk="1" latinLnBrk="0" hangingPunct="1">
        <a:spcBef>
          <a:spcPts val="1134"/>
        </a:spcBef>
        <a:spcAft>
          <a:spcPts val="0"/>
        </a:spcAft>
        <a:buClr>
          <a:schemeClr val="bg2"/>
        </a:buClr>
        <a:buFont typeface="Arial" pitchFamily="34" charset="0"/>
        <a:buNone/>
        <a:defRPr sz="2000" kern="1200" spc="-20" baseline="0">
          <a:solidFill>
            <a:schemeClr val="tx2"/>
          </a:solidFill>
          <a:latin typeface="+mj-lt"/>
          <a:ea typeface="+mn-ea"/>
          <a:cs typeface="+mn-cs"/>
        </a:defRPr>
      </a:lvl1pPr>
      <a:lvl2pPr marL="179388" indent="-179388" algn="l" defTabSz="914400" rtl="0" eaLnBrk="1" latinLnBrk="0" hangingPunct="1">
        <a:spcBef>
          <a:spcPts val="1134"/>
        </a:spcBef>
        <a:spcAft>
          <a:spcPts val="0"/>
        </a:spcAft>
        <a:buClr>
          <a:schemeClr val="bg2"/>
        </a:buClr>
        <a:buFont typeface="Arial" pitchFamily="34" charset="0"/>
        <a:buChar char="•"/>
        <a:defRPr sz="2000" kern="1200" spc="-20" baseline="0">
          <a:solidFill>
            <a:schemeClr val="tx2"/>
          </a:solidFill>
          <a:latin typeface="+mj-lt"/>
          <a:ea typeface="+mn-ea"/>
          <a:cs typeface="+mn-cs"/>
        </a:defRPr>
      </a:lvl2pPr>
      <a:lvl3pPr marL="388938" indent="-158750"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3pPr>
      <a:lvl4pPr marL="612775" indent="-195263" algn="l" defTabSz="914400" rtl="0" eaLnBrk="1" latinLnBrk="0" hangingPunct="1">
        <a:spcBef>
          <a:spcPts val="567"/>
        </a:spcBef>
        <a:buClr>
          <a:schemeClr val="bg2"/>
        </a:buClr>
        <a:buFont typeface="Arial" pitchFamily="34" charset="0"/>
        <a:buChar char="•"/>
        <a:defRPr sz="1800" kern="1200" spc="-20" baseline="0">
          <a:solidFill>
            <a:schemeClr val="tx2"/>
          </a:solidFill>
          <a:latin typeface="+mj-lt"/>
          <a:ea typeface="+mn-ea"/>
          <a:cs typeface="+mn-cs"/>
        </a:defRPr>
      </a:lvl4pPr>
      <a:lvl5pPr marL="849313" indent="-187325"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jpeg"/><Relationship Id="rId4" Type="http://schemas.openxmlformats.org/officeDocument/2006/relationships/image" Target="../media/image9.jpeg"/></Relationships>
</file>

<file path=ppt/slides/_rels/slide1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hyperlink" Target="https://papas.cochrane.org/resources/acute-pain-outcomes" TargetMode="Externa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image" Target="../media/image11.png"/><Relationship Id="rId5" Type="http://schemas.openxmlformats.org/officeDocument/2006/relationships/image" Target="../media/image10.jpeg"/><Relationship Id="rId4" Type="http://schemas.openxmlformats.org/officeDocument/2006/relationships/image" Target="../media/image9.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Postoperative pain</a:t>
            </a:r>
          </a:p>
        </p:txBody>
      </p:sp>
      <p:sp>
        <p:nvSpPr>
          <p:cNvPr id="3" name="Subtitle 2"/>
          <p:cNvSpPr>
            <a:spLocks noGrp="1"/>
          </p:cNvSpPr>
          <p:nvPr>
            <p:ph type="subTitle" idx="1"/>
          </p:nvPr>
        </p:nvSpPr>
        <p:spPr>
          <a:xfrm>
            <a:off x="439738" y="3439799"/>
            <a:ext cx="4464000" cy="999853"/>
          </a:xfrm>
        </p:spPr>
        <p:txBody>
          <a:bodyPr/>
          <a:lstStyle/>
          <a:p>
            <a:r>
              <a:rPr lang="en-GB" dirty="0"/>
              <a:t>Dealing with publication bias</a:t>
            </a:r>
          </a:p>
        </p:txBody>
      </p:sp>
      <p:pic>
        <p:nvPicPr>
          <p:cNvPr id="17" name="Picture 2" descr="M:\Templates\Logo\nihr_logos_funded by_col_rgb.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42102" y="6521202"/>
            <a:ext cx="1152380" cy="240926"/>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3" descr="M:\Templates\Logo\New NHS foundation trust logo.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482924" y="6524188"/>
            <a:ext cx="1186251" cy="237940"/>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464564" y="6505046"/>
            <a:ext cx="923591" cy="297615"/>
          </a:xfrm>
          <a:prstGeom prst="rect">
            <a:avLst/>
          </a:prstGeom>
        </p:spPr>
      </p:pic>
      <p:pic>
        <p:nvPicPr>
          <p:cNvPr id="20" name="Picture 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85084" y="6473899"/>
            <a:ext cx="1038971" cy="3420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72792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49015A67-1E85-7D42-B770-81FD93E81446}"/>
              </a:ext>
            </a:extLst>
          </p:cNvPr>
          <p:cNvPicPr>
            <a:picLocks noChangeAspect="1"/>
          </p:cNvPicPr>
          <p:nvPr/>
        </p:nvPicPr>
        <p:blipFill>
          <a:blip r:embed="rId2"/>
          <a:stretch>
            <a:fillRect/>
          </a:stretch>
        </p:blipFill>
        <p:spPr>
          <a:xfrm>
            <a:off x="0" y="1947798"/>
            <a:ext cx="9144000" cy="4834234"/>
          </a:xfrm>
          <a:prstGeom prst="rect">
            <a:avLst/>
          </a:prstGeom>
        </p:spPr>
      </p:pic>
      <p:sp>
        <p:nvSpPr>
          <p:cNvPr id="4" name="Title 3">
            <a:extLst>
              <a:ext uri="{FF2B5EF4-FFF2-40B4-BE49-F238E27FC236}">
                <a16:creationId xmlns:a16="http://schemas.microsoft.com/office/drawing/2014/main" xmlns="" id="{BBF0D06E-46BA-A248-A30A-09E3A2AA9850}"/>
              </a:ext>
            </a:extLst>
          </p:cNvPr>
          <p:cNvSpPr>
            <a:spLocks noGrp="1"/>
          </p:cNvSpPr>
          <p:nvPr>
            <p:ph type="title"/>
          </p:nvPr>
        </p:nvSpPr>
        <p:spPr>
          <a:xfrm>
            <a:off x="185729" y="991520"/>
            <a:ext cx="8392290" cy="956278"/>
          </a:xfrm>
        </p:spPr>
        <p:txBody>
          <a:bodyPr/>
          <a:lstStyle/>
          <a:p>
            <a:r>
              <a:rPr lang="en-US" sz="2800" dirty="0"/>
              <a:t>Robust data on efficacy </a:t>
            </a:r>
            <a:r>
              <a:rPr lang="en-US" sz="2800" dirty="0" smtClean="0"/>
              <a:t>are</a:t>
            </a:r>
            <a:r>
              <a:rPr lang="en-US" sz="2800" dirty="0" smtClean="0"/>
              <a:t> </a:t>
            </a:r>
            <a:r>
              <a:rPr lang="en-US" sz="2800" dirty="0"/>
              <a:t>unlikely to be overturned by publication bias</a:t>
            </a:r>
          </a:p>
        </p:txBody>
      </p:sp>
    </p:spTree>
    <p:extLst>
      <p:ext uri="{BB962C8B-B14F-4D97-AF65-F5344CB8AC3E}">
        <p14:creationId xmlns:p14="http://schemas.microsoft.com/office/powerpoint/2010/main" val="39467720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8567E5-D968-C043-ACB6-259B6D80CF46}"/>
              </a:ext>
            </a:extLst>
          </p:cNvPr>
          <p:cNvSpPr>
            <a:spLocks noGrp="1"/>
          </p:cNvSpPr>
          <p:nvPr>
            <p:ph type="title"/>
          </p:nvPr>
        </p:nvSpPr>
        <p:spPr/>
        <p:txBody>
          <a:bodyPr/>
          <a:lstStyle/>
          <a:p>
            <a:r>
              <a:rPr lang="en-US" dirty="0"/>
              <a:t>Calculating susceptibility</a:t>
            </a:r>
          </a:p>
        </p:txBody>
      </p:sp>
      <p:sp>
        <p:nvSpPr>
          <p:cNvPr id="3" name="Content Placeholder 2">
            <a:extLst>
              <a:ext uri="{FF2B5EF4-FFF2-40B4-BE49-F238E27FC236}">
                <a16:creationId xmlns:a16="http://schemas.microsoft.com/office/drawing/2014/main" xmlns="" id="{42BE4428-236C-7B4E-94AF-9DAE1B38EE28}"/>
              </a:ext>
            </a:extLst>
          </p:cNvPr>
          <p:cNvSpPr>
            <a:spLocks noGrp="1"/>
          </p:cNvSpPr>
          <p:nvPr>
            <p:ph idx="1"/>
          </p:nvPr>
        </p:nvSpPr>
        <p:spPr/>
        <p:txBody>
          <a:bodyPr/>
          <a:lstStyle/>
          <a:p>
            <a:pPr marL="342900" indent="-342900">
              <a:buClrTx/>
              <a:buFont typeface="Arial" panose="020B0604020202020204" pitchFamily="34" charset="0"/>
              <a:buChar char="•"/>
            </a:pPr>
            <a:r>
              <a:rPr lang="en-US" dirty="0"/>
              <a:t>The calculation sheet and method are given on the next side</a:t>
            </a:r>
          </a:p>
          <a:p>
            <a:pPr marL="342900" indent="-342900">
              <a:buClrTx/>
              <a:buFont typeface="Arial" panose="020B0604020202020204" pitchFamily="34" charset="0"/>
              <a:buChar char="•"/>
            </a:pPr>
            <a:r>
              <a:rPr lang="en-US" dirty="0"/>
              <a:t>It is simple arithmetic, and requires no complex statistical methods</a:t>
            </a:r>
          </a:p>
          <a:p>
            <a:pPr marL="342900" indent="-342900">
              <a:buClrTx/>
              <a:buFont typeface="Arial" panose="020B0604020202020204" pitchFamily="34" charset="0"/>
              <a:buChar char="•"/>
            </a:pPr>
            <a:r>
              <a:rPr lang="en-US" dirty="0"/>
              <a:t>It is available as an Excel spreadsheet from </a:t>
            </a:r>
            <a:r>
              <a:rPr lang="en-US" dirty="0" err="1"/>
              <a:t>PaPaS</a:t>
            </a:r>
            <a:r>
              <a:rPr lang="en-US" dirty="0"/>
              <a:t>, together with a PDF of the book chapter explaining how the method was derived</a:t>
            </a:r>
          </a:p>
          <a:p>
            <a:pPr marL="342900" indent="-342900">
              <a:buClrTx/>
              <a:buFont typeface="Arial" panose="020B0604020202020204" pitchFamily="34" charset="0"/>
              <a:buChar char="•"/>
            </a:pPr>
            <a:r>
              <a:rPr lang="en-US" dirty="0"/>
              <a:t>A worked example of ibuprofen acid 400 mg from the previous slide is shown in a subsequent side</a:t>
            </a:r>
          </a:p>
        </p:txBody>
      </p:sp>
    </p:spTree>
    <p:extLst>
      <p:ext uri="{BB962C8B-B14F-4D97-AF65-F5344CB8AC3E}">
        <p14:creationId xmlns:p14="http://schemas.microsoft.com/office/powerpoint/2010/main" val="19378014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6BCFD10-B1D9-E145-B839-769A919353DA}"/>
              </a:ext>
            </a:extLst>
          </p:cNvPr>
          <p:cNvSpPr>
            <a:spLocks noGrp="1"/>
          </p:cNvSpPr>
          <p:nvPr>
            <p:ph type="title"/>
          </p:nvPr>
        </p:nvSpPr>
        <p:spPr>
          <a:xfrm>
            <a:off x="412443" y="328415"/>
            <a:ext cx="6120000" cy="632838"/>
          </a:xfrm>
          <a:solidFill>
            <a:schemeClr val="bg1">
              <a:lumMod val="95000"/>
            </a:schemeClr>
          </a:solidFill>
        </p:spPr>
        <p:txBody>
          <a:bodyPr/>
          <a:lstStyle/>
          <a:p>
            <a:r>
              <a:rPr lang="en-US" dirty="0"/>
              <a:t>Calculation method</a:t>
            </a:r>
          </a:p>
        </p:txBody>
      </p:sp>
      <p:pic>
        <p:nvPicPr>
          <p:cNvPr id="4" name="Picture 3">
            <a:extLst>
              <a:ext uri="{FF2B5EF4-FFF2-40B4-BE49-F238E27FC236}">
                <a16:creationId xmlns:a16="http://schemas.microsoft.com/office/drawing/2014/main" xmlns="" id="{3A48C88C-37B6-AC4D-8560-B66A820F3677}"/>
              </a:ext>
            </a:extLst>
          </p:cNvPr>
          <p:cNvPicPr>
            <a:picLocks noChangeAspect="1"/>
          </p:cNvPicPr>
          <p:nvPr/>
        </p:nvPicPr>
        <p:blipFill>
          <a:blip r:embed="rId2"/>
          <a:stretch>
            <a:fillRect/>
          </a:stretch>
        </p:blipFill>
        <p:spPr>
          <a:xfrm>
            <a:off x="834203" y="1050578"/>
            <a:ext cx="7475594" cy="5479007"/>
          </a:xfrm>
          <a:prstGeom prst="rect">
            <a:avLst/>
          </a:prstGeom>
        </p:spPr>
      </p:pic>
    </p:spTree>
    <p:extLst>
      <p:ext uri="{BB962C8B-B14F-4D97-AF65-F5344CB8AC3E}">
        <p14:creationId xmlns:p14="http://schemas.microsoft.com/office/powerpoint/2010/main" val="3739747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6BCFD10-B1D9-E145-B839-769A919353DA}"/>
              </a:ext>
            </a:extLst>
          </p:cNvPr>
          <p:cNvSpPr>
            <a:spLocks noGrp="1"/>
          </p:cNvSpPr>
          <p:nvPr>
            <p:ph type="title"/>
          </p:nvPr>
        </p:nvSpPr>
        <p:spPr>
          <a:xfrm>
            <a:off x="412443" y="328415"/>
            <a:ext cx="6120000" cy="632838"/>
          </a:xfrm>
          <a:solidFill>
            <a:schemeClr val="bg1">
              <a:lumMod val="95000"/>
            </a:schemeClr>
          </a:solidFill>
        </p:spPr>
        <p:txBody>
          <a:bodyPr/>
          <a:lstStyle/>
          <a:p>
            <a:r>
              <a:rPr lang="en-US" dirty="0"/>
              <a:t>Calculation example</a:t>
            </a:r>
          </a:p>
        </p:txBody>
      </p:sp>
      <p:pic>
        <p:nvPicPr>
          <p:cNvPr id="5" name="Picture 4">
            <a:extLst>
              <a:ext uri="{FF2B5EF4-FFF2-40B4-BE49-F238E27FC236}">
                <a16:creationId xmlns:a16="http://schemas.microsoft.com/office/drawing/2014/main" xmlns="" id="{CB5DD28D-7448-7044-8B81-474DDAB56AA1}"/>
              </a:ext>
            </a:extLst>
          </p:cNvPr>
          <p:cNvPicPr>
            <a:picLocks noChangeAspect="1"/>
          </p:cNvPicPr>
          <p:nvPr/>
        </p:nvPicPr>
        <p:blipFill>
          <a:blip r:embed="rId2"/>
          <a:stretch>
            <a:fillRect/>
          </a:stretch>
        </p:blipFill>
        <p:spPr>
          <a:xfrm>
            <a:off x="478698" y="1773804"/>
            <a:ext cx="7830768" cy="4782767"/>
          </a:xfrm>
          <a:prstGeom prst="rect">
            <a:avLst/>
          </a:prstGeom>
        </p:spPr>
      </p:pic>
      <p:sp>
        <p:nvSpPr>
          <p:cNvPr id="6" name="TextBox 5">
            <a:extLst>
              <a:ext uri="{FF2B5EF4-FFF2-40B4-BE49-F238E27FC236}">
                <a16:creationId xmlns:a16="http://schemas.microsoft.com/office/drawing/2014/main" xmlns="" id="{0326EC54-AF9C-854D-A550-4D18BB1612B3}"/>
              </a:ext>
            </a:extLst>
          </p:cNvPr>
          <p:cNvSpPr txBox="1"/>
          <p:nvPr/>
        </p:nvSpPr>
        <p:spPr>
          <a:xfrm>
            <a:off x="412443" y="1044363"/>
            <a:ext cx="7963278" cy="646331"/>
          </a:xfrm>
          <a:prstGeom prst="rect">
            <a:avLst/>
          </a:prstGeom>
          <a:solidFill>
            <a:schemeClr val="bg1">
              <a:lumMod val="95000"/>
            </a:schemeClr>
          </a:solidFill>
        </p:spPr>
        <p:txBody>
          <a:bodyPr wrap="square" rtlCol="0">
            <a:spAutoFit/>
          </a:bodyPr>
          <a:lstStyle/>
          <a:p>
            <a:r>
              <a:rPr lang="en-US" dirty="0"/>
              <a:t>Example is  for 400 mg ibuprofen acid in Cochrane </a:t>
            </a:r>
            <a:r>
              <a:rPr lang="en-US" dirty="0" smtClean="0"/>
              <a:t>Review</a:t>
            </a:r>
            <a:r>
              <a:rPr lang="en-US" dirty="0"/>
              <a:t>, with </a:t>
            </a:r>
            <a:r>
              <a:rPr lang="en-US" dirty="0" smtClean="0"/>
              <a:t>5604 </a:t>
            </a:r>
            <a:r>
              <a:rPr lang="en-US" dirty="0"/>
              <a:t>participants in 51 trials, with NNT for at least 50% pain relief of 2.5 (2.4 to 2.6)</a:t>
            </a:r>
          </a:p>
        </p:txBody>
      </p:sp>
    </p:spTree>
    <p:extLst>
      <p:ext uri="{BB962C8B-B14F-4D97-AF65-F5344CB8AC3E}">
        <p14:creationId xmlns:p14="http://schemas.microsoft.com/office/powerpoint/2010/main" val="2068038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8567E5-D968-C043-ACB6-259B6D80CF46}"/>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xmlns="" id="{42BE4428-236C-7B4E-94AF-9DAE1B38EE28}"/>
              </a:ext>
            </a:extLst>
          </p:cNvPr>
          <p:cNvSpPr>
            <a:spLocks noGrp="1"/>
          </p:cNvSpPr>
          <p:nvPr>
            <p:ph idx="1"/>
          </p:nvPr>
        </p:nvSpPr>
        <p:spPr/>
        <p:txBody>
          <a:bodyPr/>
          <a:lstStyle/>
          <a:p>
            <a:pPr marL="342900" indent="-342900">
              <a:buClrTx/>
              <a:buFont typeface="Arial" panose="020B0604020202020204" pitchFamily="34" charset="0"/>
              <a:buChar char="•"/>
            </a:pPr>
            <a:r>
              <a:rPr lang="en-US" dirty="0"/>
              <a:t>Considerable information on publication bias in Cochrane Handbook</a:t>
            </a:r>
          </a:p>
          <a:p>
            <a:pPr marL="342900" indent="-342900">
              <a:buClrTx/>
              <a:buFont typeface="Arial" panose="020B0604020202020204" pitchFamily="34" charset="0"/>
              <a:buChar char="•"/>
            </a:pPr>
            <a:r>
              <a:rPr lang="en-US" dirty="0"/>
              <a:t>Refers to negative trials not being published, or where publication is considerably delayed</a:t>
            </a:r>
          </a:p>
          <a:p>
            <a:pPr marL="342900" indent="-342900">
              <a:buClrTx/>
              <a:buFont typeface="Arial" panose="020B0604020202020204" pitchFamily="34" charset="0"/>
              <a:buChar char="•"/>
            </a:pPr>
            <a:r>
              <a:rPr lang="en-US" dirty="0"/>
              <a:t>Implication is that effect sizes in meta-analysis my be inflated because of publication bias</a:t>
            </a:r>
          </a:p>
          <a:p>
            <a:pPr marL="342900" indent="-342900">
              <a:buClrTx/>
              <a:buFont typeface="Arial" panose="020B0604020202020204" pitchFamily="34" charset="0"/>
              <a:buChar char="•"/>
            </a:pPr>
            <a:r>
              <a:rPr lang="en-US" dirty="0"/>
              <a:t>But it is all but impossible to know what the extent of publication </a:t>
            </a:r>
            <a:r>
              <a:rPr lang="en-US" dirty="0" smtClean="0"/>
              <a:t>bias is </a:t>
            </a:r>
            <a:r>
              <a:rPr lang="en-US" dirty="0"/>
              <a:t>likely to be in almost all circumstances</a:t>
            </a:r>
          </a:p>
          <a:p>
            <a:pPr marL="342900" indent="-342900">
              <a:buClrTx/>
              <a:buFont typeface="Arial" panose="020B0604020202020204" pitchFamily="34" charset="0"/>
              <a:buChar char="•"/>
            </a:pPr>
            <a:r>
              <a:rPr lang="en-US" dirty="0" err="1"/>
              <a:t>clinicaltrials.gov</a:t>
            </a:r>
            <a:r>
              <a:rPr lang="en-US" dirty="0"/>
              <a:t> and similar registries make it possible to estimate the amount of unpublished material (see CD007400.pub3)</a:t>
            </a:r>
          </a:p>
        </p:txBody>
      </p:sp>
    </p:spTree>
    <p:extLst>
      <p:ext uri="{BB962C8B-B14F-4D97-AF65-F5344CB8AC3E}">
        <p14:creationId xmlns:p14="http://schemas.microsoft.com/office/powerpoint/2010/main" val="32724285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xmlns="" id="{2D82F5A2-FC16-0E49-9E6F-66288F6A56A8}"/>
              </a:ext>
            </a:extLst>
          </p:cNvPr>
          <p:cNvSpPr>
            <a:spLocks noGrp="1"/>
          </p:cNvSpPr>
          <p:nvPr>
            <p:ph type="title"/>
          </p:nvPr>
        </p:nvSpPr>
        <p:spPr/>
        <p:txBody>
          <a:bodyPr/>
          <a:lstStyle/>
          <a:p>
            <a:r>
              <a:rPr lang="en-US" dirty="0"/>
              <a:t>Acknowledgements</a:t>
            </a:r>
          </a:p>
        </p:txBody>
      </p:sp>
      <p:sp>
        <p:nvSpPr>
          <p:cNvPr id="4" name="Content Placeholder 3">
            <a:extLst>
              <a:ext uri="{FF2B5EF4-FFF2-40B4-BE49-F238E27FC236}">
                <a16:creationId xmlns:a16="http://schemas.microsoft.com/office/drawing/2014/main" xmlns="" id="{597749F0-07AD-FB4B-8F91-4C24667DA588}"/>
              </a:ext>
            </a:extLst>
          </p:cNvPr>
          <p:cNvSpPr>
            <a:spLocks noGrp="1"/>
          </p:cNvSpPr>
          <p:nvPr>
            <p:ph idx="1"/>
          </p:nvPr>
        </p:nvSpPr>
        <p:spPr>
          <a:xfrm>
            <a:off x="439737" y="2275200"/>
            <a:ext cx="7931753" cy="3909600"/>
          </a:xfrm>
        </p:spPr>
        <p:txBody>
          <a:bodyPr/>
          <a:lstStyle/>
          <a:p>
            <a:pPr marL="342900" indent="-342900">
              <a:buClrTx/>
              <a:buFont typeface="Wingdings" panose="05000000000000000000" pitchFamily="2" charset="2"/>
              <a:buChar char="v"/>
            </a:pPr>
            <a:r>
              <a:rPr lang="en-US" dirty="0"/>
              <a:t>Thank you to the </a:t>
            </a:r>
            <a:r>
              <a:rPr lang="en-US" dirty="0">
                <a:solidFill>
                  <a:schemeClr val="bg2"/>
                </a:solidFill>
              </a:rPr>
              <a:t>Cochrane Network Innovation Fund</a:t>
            </a:r>
          </a:p>
          <a:p>
            <a:pPr marL="342900" indent="-342900">
              <a:buClrTx/>
              <a:buFont typeface="Wingdings" panose="05000000000000000000" pitchFamily="2" charset="2"/>
              <a:buChar char="v"/>
            </a:pPr>
            <a:r>
              <a:rPr lang="en-US" dirty="0"/>
              <a:t>Thank you to </a:t>
            </a:r>
            <a:r>
              <a:rPr lang="en-US" dirty="0">
                <a:solidFill>
                  <a:schemeClr val="bg2"/>
                </a:solidFill>
              </a:rPr>
              <a:t>Mohammed A. </a:t>
            </a:r>
            <a:r>
              <a:rPr lang="en-US" dirty="0" err="1">
                <a:solidFill>
                  <a:schemeClr val="bg2"/>
                </a:solidFill>
              </a:rPr>
              <a:t>Abusayed</a:t>
            </a:r>
            <a:r>
              <a:rPr lang="en-US" dirty="0">
                <a:solidFill>
                  <a:schemeClr val="bg2"/>
                </a:solidFill>
              </a:rPr>
              <a:t> </a:t>
            </a:r>
            <a:r>
              <a:rPr lang="en-US" dirty="0"/>
              <a:t>(University Hospitals of Derby and Burton, UK) for auditing reviews of interventions for pain in the </a:t>
            </a:r>
            <a:r>
              <a:rPr lang="en-US" i="1" dirty="0"/>
              <a:t>Cochrane Library </a:t>
            </a:r>
            <a:r>
              <a:rPr lang="en-US" dirty="0"/>
              <a:t>in 2016</a:t>
            </a:r>
          </a:p>
          <a:p>
            <a:pPr marL="342900" indent="-342900">
              <a:buClrTx/>
              <a:buFont typeface="Wingdings" panose="05000000000000000000" pitchFamily="2" charset="2"/>
              <a:buChar char="v"/>
            </a:pPr>
            <a:r>
              <a:rPr lang="en-US" dirty="0"/>
              <a:t>Thank you to all the </a:t>
            </a:r>
            <a:r>
              <a:rPr lang="en-US" dirty="0">
                <a:solidFill>
                  <a:schemeClr val="bg2"/>
                </a:solidFill>
              </a:rPr>
              <a:t>project team members and MOSS key contacts</a:t>
            </a:r>
          </a:p>
          <a:p>
            <a:pPr algn="ctr">
              <a:buClrTx/>
            </a:pPr>
            <a:r>
              <a:rPr lang="en-US" sz="1200" dirty="0"/>
              <a:t>Joanne Abbott; Geert Crombez; Rob </a:t>
            </a:r>
            <a:r>
              <a:rPr lang="en-US" sz="1200" dirty="0" err="1"/>
              <a:t>Dellavalle</a:t>
            </a:r>
            <a:r>
              <a:rPr lang="en-US" sz="1200" dirty="0"/>
              <a:t>; Christopher Eccleston; Anna Erskine; Emma Fisher; Kerry Harding; Jennifer Hilgart; John Lawrenson; Hopin Lee; Nuala Livingstone; Lara Maxwell; Andrew Moore; Gill Norman; Neil O'Connell; Roses Parker; Phil Riley; Kate Seers; Teo Aminah Wasteneys Quay; Andrew Smith; Martin </a:t>
            </a:r>
            <a:r>
              <a:rPr lang="en-US" sz="1200" dirty="0" err="1"/>
              <a:t>Tramèr</a:t>
            </a:r>
            <a:r>
              <a:rPr lang="en-US" sz="1200" dirty="0"/>
              <a:t>; Peter Tugwell; Katie Webster; Amanda C de C Williams</a:t>
            </a:r>
          </a:p>
          <a:p>
            <a:pPr algn="ctr">
              <a:buClrTx/>
            </a:pPr>
            <a:endParaRPr lang="en-US" sz="1200" dirty="0"/>
          </a:p>
          <a:p>
            <a:pPr>
              <a:buClrTx/>
            </a:pPr>
            <a:r>
              <a:rPr lang="en-US" dirty="0">
                <a:solidFill>
                  <a:srgbClr val="C00000"/>
                </a:solidFill>
              </a:rPr>
              <a:t>All the slides and documents hosted on the PaPaS website </a:t>
            </a:r>
            <a:r>
              <a:rPr lang="en-US" dirty="0">
                <a:solidFill>
                  <a:srgbClr val="C00000"/>
                </a:solidFill>
                <a:hlinkClick r:id="rId2"/>
              </a:rPr>
              <a:t>https://papas.cochrane.org/resources/acute-pain-outcomes</a:t>
            </a:r>
            <a:r>
              <a:rPr lang="en-US" dirty="0">
                <a:solidFill>
                  <a:srgbClr val="C00000"/>
                </a:solidFill>
              </a:rPr>
              <a:t> </a:t>
            </a:r>
            <a:endParaRPr lang="en-US" dirty="0">
              <a:solidFill>
                <a:schemeClr val="bg2"/>
              </a:solidFill>
            </a:endParaRPr>
          </a:p>
        </p:txBody>
      </p:sp>
    </p:spTree>
    <p:extLst>
      <p:ext uri="{BB962C8B-B14F-4D97-AF65-F5344CB8AC3E}">
        <p14:creationId xmlns:p14="http://schemas.microsoft.com/office/powerpoint/2010/main" val="159666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Contents</a:t>
            </a:r>
          </a:p>
        </p:txBody>
      </p:sp>
      <p:graphicFrame>
        <p:nvGraphicFramePr>
          <p:cNvPr id="5" name="Table 4"/>
          <p:cNvGraphicFramePr>
            <a:graphicFrameLocks noGrp="1"/>
          </p:cNvGraphicFramePr>
          <p:nvPr>
            <p:extLst>
              <p:ext uri="{D42A27DB-BD31-4B8C-83A1-F6EECF244321}">
                <p14:modId xmlns:p14="http://schemas.microsoft.com/office/powerpoint/2010/main" val="34704980"/>
              </p:ext>
            </p:extLst>
          </p:nvPr>
        </p:nvGraphicFramePr>
        <p:xfrm>
          <a:off x="439737" y="2102838"/>
          <a:ext cx="5894388" cy="2090167"/>
        </p:xfrm>
        <a:graphic>
          <a:graphicData uri="http://schemas.openxmlformats.org/drawingml/2006/table">
            <a:tbl>
              <a:tblPr firstRow="1" bandRow="1">
                <a:tableStyleId>{2D5ABB26-0587-4C30-8999-92F81FD0307C}</a:tableStyleId>
              </a:tblPr>
              <a:tblGrid>
                <a:gridCol w="266562">
                  <a:extLst>
                    <a:ext uri="{9D8B030D-6E8A-4147-A177-3AD203B41FA5}">
                      <a16:colId xmlns:a16="http://schemas.microsoft.com/office/drawing/2014/main" xmlns="" val="20000"/>
                    </a:ext>
                  </a:extLst>
                </a:gridCol>
                <a:gridCol w="5627826">
                  <a:extLst>
                    <a:ext uri="{9D8B030D-6E8A-4147-A177-3AD203B41FA5}">
                      <a16:colId xmlns:a16="http://schemas.microsoft.com/office/drawing/2014/main" xmlns="" val="20001"/>
                    </a:ext>
                  </a:extLst>
                </a:gridCol>
              </a:tblGrid>
              <a:tr h="363636">
                <a:tc>
                  <a:txBody>
                    <a:bodyPr/>
                    <a:lstStyle/>
                    <a:p>
                      <a:r>
                        <a:rPr lang="en-GB" sz="1400" b="1" dirty="0">
                          <a:solidFill>
                            <a:schemeClr val="bg2"/>
                          </a:solidFill>
                          <a:latin typeface="+mj-lt"/>
                        </a:rPr>
                        <a:t>01</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r>
                        <a:rPr lang="en-GB" sz="1400" dirty="0">
                          <a:solidFill>
                            <a:schemeClr val="accent1"/>
                          </a:solidFill>
                        </a:rPr>
                        <a:t>Background </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xmlns="" val="10000"/>
                  </a:ext>
                </a:extLst>
              </a:tr>
              <a:tr h="336884">
                <a:tc>
                  <a:txBody>
                    <a:bodyPr/>
                    <a:lstStyle/>
                    <a:p>
                      <a:pPr marL="0" algn="l" defTabSz="914400" rtl="0" eaLnBrk="1" latinLnBrk="0" hangingPunct="1"/>
                      <a:r>
                        <a:rPr lang="en-GB" sz="1400" b="1" kern="1200" dirty="0">
                          <a:solidFill>
                            <a:schemeClr val="bg2"/>
                          </a:solidFill>
                          <a:latin typeface="+mj-lt"/>
                          <a:ea typeface="+mn-ea"/>
                          <a:cs typeface="+mn-cs"/>
                        </a:rPr>
                        <a:t>02</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solidFill>
                        </a:rPr>
                        <a:t>Susceptibility to publication bias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xmlns="" val="10001"/>
                  </a:ext>
                </a:extLst>
              </a:tr>
              <a:tr h="348515">
                <a:tc>
                  <a:txBody>
                    <a:bodyPr/>
                    <a:lstStyle/>
                    <a:p>
                      <a:r>
                        <a:rPr lang="en-GB" sz="1400" b="1" dirty="0">
                          <a:solidFill>
                            <a:schemeClr val="bg2"/>
                          </a:solidFill>
                          <a:latin typeface="+mj-lt"/>
                        </a:rPr>
                        <a:t>03</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solidFill>
                        </a:rPr>
                        <a:t>Examples with and without susceptibility</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xmlns="" val="10002"/>
                  </a:ext>
                </a:extLst>
              </a:tr>
              <a:tr h="349572">
                <a:tc>
                  <a:txBody>
                    <a:bodyPr/>
                    <a:lstStyle/>
                    <a:p>
                      <a:r>
                        <a:rPr lang="en-GB" sz="1400" b="1" dirty="0">
                          <a:solidFill>
                            <a:schemeClr val="bg2"/>
                          </a:solidFill>
                          <a:latin typeface="+mj-lt"/>
                        </a:rPr>
                        <a:t>04</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r>
                        <a:rPr lang="en-GB" sz="1400" dirty="0">
                          <a:solidFill>
                            <a:schemeClr val="tx2"/>
                          </a:solidFill>
                        </a:rPr>
                        <a:t>How susceptibility works</a:t>
                      </a:r>
                      <a:endParaRPr lang="en-US" sz="1400" dirty="0">
                        <a:latin typeface="+mj-lt"/>
                      </a:endParaRP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xmlns="" val="10003"/>
                  </a:ext>
                </a:extLst>
              </a:tr>
              <a:tr h="360000">
                <a:tc>
                  <a:txBody>
                    <a:bodyPr/>
                    <a:lstStyle/>
                    <a:p>
                      <a:r>
                        <a:rPr lang="en-GB" sz="1400" b="1" dirty="0">
                          <a:solidFill>
                            <a:schemeClr val="bg2"/>
                          </a:solidFill>
                          <a:latin typeface="+mj-lt"/>
                        </a:rPr>
                        <a:t>05</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solidFill>
                        </a:rPr>
                        <a:t>Calculating susceptibility – method and worked example</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xmlns="" val="10004"/>
                  </a:ext>
                </a:extLst>
              </a:tr>
              <a:tr h="331560">
                <a:tc>
                  <a:txBody>
                    <a:bodyPr/>
                    <a:lstStyle/>
                    <a:p>
                      <a:r>
                        <a:rPr lang="en-GB" sz="1400" b="1" dirty="0">
                          <a:solidFill>
                            <a:schemeClr val="bg2"/>
                          </a:solidFill>
                          <a:latin typeface="+mj-lt"/>
                        </a:rPr>
                        <a:t>06</a:t>
                      </a: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tx2"/>
                          </a:solidFill>
                        </a:rPr>
                        <a:t>Conclusions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xmlns="" val="10005"/>
                  </a:ext>
                </a:extLst>
              </a:tr>
            </a:tbl>
          </a:graphicData>
        </a:graphic>
      </p:graphicFrame>
      <p:pic>
        <p:nvPicPr>
          <p:cNvPr id="17" name="Picture 2" descr="M:\Templates\Logo\nihr_logos_funded by_col_rgb.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42102" y="6521202"/>
            <a:ext cx="1152380" cy="240926"/>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3" descr="M:\Templates\Logo\New NHS foundation trust logo.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482924" y="6524188"/>
            <a:ext cx="1186251" cy="237940"/>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464564" y="6505046"/>
            <a:ext cx="923591" cy="297615"/>
          </a:xfrm>
          <a:prstGeom prst="rect">
            <a:avLst/>
          </a:prstGeom>
        </p:spPr>
      </p:pic>
      <p:pic>
        <p:nvPicPr>
          <p:cNvPr id="20" name="Picture 5"/>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85084" y="6473899"/>
            <a:ext cx="1038971" cy="3420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202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8567E5-D968-C043-ACB6-259B6D80CF46}"/>
              </a:ext>
            </a:extLst>
          </p:cNvPr>
          <p:cNvSpPr>
            <a:spLocks noGrp="1"/>
          </p:cNvSpPr>
          <p:nvPr>
            <p:ph type="title"/>
          </p:nvPr>
        </p:nvSpPr>
        <p:spPr/>
        <p:txBody>
          <a:bodyPr/>
          <a:lstStyle/>
          <a:p>
            <a:r>
              <a:rPr lang="en-US" dirty="0"/>
              <a:t>Publication bias</a:t>
            </a:r>
          </a:p>
        </p:txBody>
      </p:sp>
      <p:sp>
        <p:nvSpPr>
          <p:cNvPr id="3" name="Content Placeholder 2">
            <a:extLst>
              <a:ext uri="{FF2B5EF4-FFF2-40B4-BE49-F238E27FC236}">
                <a16:creationId xmlns:a16="http://schemas.microsoft.com/office/drawing/2014/main" xmlns="" id="{42BE4428-236C-7B4E-94AF-9DAE1B38EE28}"/>
              </a:ext>
            </a:extLst>
          </p:cNvPr>
          <p:cNvSpPr>
            <a:spLocks noGrp="1"/>
          </p:cNvSpPr>
          <p:nvPr>
            <p:ph idx="1"/>
          </p:nvPr>
        </p:nvSpPr>
        <p:spPr>
          <a:xfrm>
            <a:off x="439738" y="2275200"/>
            <a:ext cx="6703340" cy="3909600"/>
          </a:xfrm>
        </p:spPr>
        <p:txBody>
          <a:bodyPr/>
          <a:lstStyle/>
          <a:p>
            <a:pPr marL="342900" indent="-342900">
              <a:buClrTx/>
              <a:buFont typeface="Arial" panose="020B0604020202020204" pitchFamily="34" charset="0"/>
              <a:buChar char="•"/>
            </a:pPr>
            <a:r>
              <a:rPr lang="en-US" dirty="0"/>
              <a:t>There is considerable information on publication bias in Cochrane Handbook</a:t>
            </a:r>
          </a:p>
          <a:p>
            <a:pPr marL="342900" indent="-342900">
              <a:buClrTx/>
              <a:buFont typeface="Arial" panose="020B0604020202020204" pitchFamily="34" charset="0"/>
              <a:buChar char="•"/>
            </a:pPr>
            <a:r>
              <a:rPr lang="en-US" dirty="0"/>
              <a:t>Publication bias </a:t>
            </a:r>
            <a:r>
              <a:rPr lang="en-US" dirty="0" smtClean="0"/>
              <a:t>refers </a:t>
            </a:r>
            <a:r>
              <a:rPr lang="en-US" dirty="0"/>
              <a:t>to negative trials not being published, or where publication is considerably delayed</a:t>
            </a:r>
          </a:p>
          <a:p>
            <a:pPr marL="342900" indent="-342900">
              <a:buClrTx/>
              <a:buFont typeface="Arial" panose="020B0604020202020204" pitchFamily="34" charset="0"/>
              <a:buChar char="•"/>
            </a:pPr>
            <a:r>
              <a:rPr lang="en-US" dirty="0"/>
              <a:t>The implication is that effect sizes in meta-analysis may be inflated because of publication bias</a:t>
            </a:r>
          </a:p>
          <a:p>
            <a:pPr marL="342900" indent="-342900">
              <a:buClrTx/>
              <a:buFont typeface="Arial" panose="020B0604020202020204" pitchFamily="34" charset="0"/>
              <a:buChar char="•"/>
            </a:pPr>
            <a:r>
              <a:rPr lang="en-US" dirty="0"/>
              <a:t>But it is all but impossible to know what the extent of publication is likely to be in almost all circumstances</a:t>
            </a:r>
          </a:p>
          <a:p>
            <a:pPr marL="342900" indent="-342900">
              <a:buClrTx/>
              <a:buFont typeface="Arial" panose="020B0604020202020204" pitchFamily="34" charset="0"/>
              <a:buChar char="•"/>
            </a:pPr>
            <a:r>
              <a:rPr lang="en-US" dirty="0" err="1"/>
              <a:t>clinicaltrials.gov</a:t>
            </a:r>
            <a:r>
              <a:rPr lang="en-US" dirty="0"/>
              <a:t> and similar registries allow estimates of potential for unpublished material (see CD007400.pub3 for an example of a large amount on known unpublished data)</a:t>
            </a:r>
          </a:p>
        </p:txBody>
      </p:sp>
    </p:spTree>
    <p:extLst>
      <p:ext uri="{BB962C8B-B14F-4D97-AF65-F5344CB8AC3E}">
        <p14:creationId xmlns:p14="http://schemas.microsoft.com/office/powerpoint/2010/main" val="965160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8567E5-D968-C043-ACB6-259B6D80CF46}"/>
              </a:ext>
            </a:extLst>
          </p:cNvPr>
          <p:cNvSpPr>
            <a:spLocks noGrp="1"/>
          </p:cNvSpPr>
          <p:nvPr>
            <p:ph type="title"/>
          </p:nvPr>
        </p:nvSpPr>
        <p:spPr/>
        <p:txBody>
          <a:bodyPr/>
          <a:lstStyle/>
          <a:p>
            <a:r>
              <a:rPr lang="en-US" sz="3200" dirty="0"/>
              <a:t>Susceptibility to </a:t>
            </a:r>
            <a:r>
              <a:rPr lang="en-US" sz="2800" dirty="0"/>
              <a:t>publication</a:t>
            </a:r>
            <a:r>
              <a:rPr lang="en-US" sz="3200" dirty="0"/>
              <a:t> bias</a:t>
            </a:r>
          </a:p>
        </p:txBody>
      </p:sp>
      <p:sp>
        <p:nvSpPr>
          <p:cNvPr id="3" name="Content Placeholder 2">
            <a:extLst>
              <a:ext uri="{FF2B5EF4-FFF2-40B4-BE49-F238E27FC236}">
                <a16:creationId xmlns:a16="http://schemas.microsoft.com/office/drawing/2014/main" xmlns="" id="{42BE4428-236C-7B4E-94AF-9DAE1B38EE28}"/>
              </a:ext>
            </a:extLst>
          </p:cNvPr>
          <p:cNvSpPr>
            <a:spLocks noGrp="1"/>
          </p:cNvSpPr>
          <p:nvPr>
            <p:ph idx="1"/>
          </p:nvPr>
        </p:nvSpPr>
        <p:spPr>
          <a:xfrm>
            <a:off x="439738" y="2275199"/>
            <a:ext cx="7277798" cy="4265449"/>
          </a:xfrm>
        </p:spPr>
        <p:txBody>
          <a:bodyPr/>
          <a:lstStyle/>
          <a:p>
            <a:pPr marL="342900" indent="-342900">
              <a:buClrTx/>
              <a:buFont typeface="Arial" panose="020B0604020202020204" pitchFamily="34" charset="0"/>
              <a:buChar char="•"/>
            </a:pPr>
            <a:r>
              <a:rPr lang="en-US" dirty="0"/>
              <a:t>Possible effects of publication bias in acute pain studies has been examined by estimating the susceptibility of a result to unpublished, null-effect, trials</a:t>
            </a:r>
          </a:p>
          <a:p>
            <a:pPr marL="342900" indent="-342900">
              <a:buClrTx/>
              <a:buFont typeface="Arial" panose="020B0604020202020204" pitchFamily="34" charset="0"/>
              <a:buChar char="•"/>
            </a:pPr>
            <a:r>
              <a:rPr lang="en-US" dirty="0"/>
              <a:t>Done using a threshold for clinical utility of </a:t>
            </a:r>
            <a:r>
              <a:rPr lang="en-US" dirty="0" smtClean="0"/>
              <a:t>a number needed to treat (NNT),  </a:t>
            </a:r>
            <a:r>
              <a:rPr lang="en-US" dirty="0"/>
              <a:t>so the method requires dichotomous outcomes</a:t>
            </a:r>
          </a:p>
          <a:p>
            <a:pPr marL="342900" indent="-342900">
              <a:buClrTx/>
              <a:buFont typeface="Arial" panose="020B0604020202020204" pitchFamily="34" charset="0"/>
              <a:buChar char="•"/>
            </a:pPr>
            <a:r>
              <a:rPr lang="en-US" dirty="0"/>
              <a:t>For acute pain, the threshold used is typically set at NNT of 10, as interventions of lesser effectiveness (higher NNT) would probably not be used in acute pain</a:t>
            </a:r>
          </a:p>
          <a:p>
            <a:pPr marL="342900" indent="-342900">
              <a:buClrTx/>
              <a:buFont typeface="Arial" panose="020B0604020202020204" pitchFamily="34" charset="0"/>
              <a:buChar char="•"/>
            </a:pPr>
            <a:r>
              <a:rPr lang="en-US" dirty="0"/>
              <a:t>But the threshold can be set at any level depending on clinical circumstance</a:t>
            </a:r>
          </a:p>
          <a:p>
            <a:pPr marL="342900" indent="-342900">
              <a:buClrTx/>
              <a:buFont typeface="Arial" panose="020B0604020202020204" pitchFamily="34" charset="0"/>
              <a:buChar char="•"/>
            </a:pPr>
            <a:r>
              <a:rPr lang="en-US" dirty="0"/>
              <a:t>Susceptibility is described as number of participants in null effect trials needed to break this clinical utility barrier</a:t>
            </a:r>
          </a:p>
        </p:txBody>
      </p:sp>
    </p:spTree>
    <p:extLst>
      <p:ext uri="{BB962C8B-B14F-4D97-AF65-F5344CB8AC3E}">
        <p14:creationId xmlns:p14="http://schemas.microsoft.com/office/powerpoint/2010/main" val="3362920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8567E5-D968-C043-ACB6-259B6D80CF46}"/>
              </a:ext>
            </a:extLst>
          </p:cNvPr>
          <p:cNvSpPr>
            <a:spLocks noGrp="1"/>
          </p:cNvSpPr>
          <p:nvPr>
            <p:ph type="title"/>
          </p:nvPr>
        </p:nvSpPr>
        <p:spPr/>
        <p:txBody>
          <a:bodyPr/>
          <a:lstStyle/>
          <a:p>
            <a:r>
              <a:rPr lang="en-US" sz="3200" dirty="0"/>
              <a:t>Example of susceptibility</a:t>
            </a:r>
          </a:p>
        </p:txBody>
      </p:sp>
      <p:sp>
        <p:nvSpPr>
          <p:cNvPr id="3" name="Content Placeholder 2">
            <a:extLst>
              <a:ext uri="{FF2B5EF4-FFF2-40B4-BE49-F238E27FC236}">
                <a16:creationId xmlns:a16="http://schemas.microsoft.com/office/drawing/2014/main" xmlns="" id="{42BE4428-236C-7B4E-94AF-9DAE1B38EE28}"/>
              </a:ext>
            </a:extLst>
          </p:cNvPr>
          <p:cNvSpPr>
            <a:spLocks noGrp="1"/>
          </p:cNvSpPr>
          <p:nvPr>
            <p:ph idx="1"/>
          </p:nvPr>
        </p:nvSpPr>
        <p:spPr>
          <a:xfrm>
            <a:off x="439738" y="2275200"/>
            <a:ext cx="6983038" cy="3909600"/>
          </a:xfrm>
        </p:spPr>
        <p:txBody>
          <a:bodyPr/>
          <a:lstStyle/>
          <a:p>
            <a:pPr marL="342900" indent="-342900">
              <a:buClrTx/>
              <a:buFont typeface="Arial" panose="020B0604020202020204" pitchFamily="34" charset="0"/>
              <a:buChar char="•"/>
            </a:pPr>
            <a:r>
              <a:rPr lang="en-US" dirty="0"/>
              <a:t>The following slide has examples of  drugs and doses that were regarded as being susceptible  from a Cochrane </a:t>
            </a:r>
            <a:r>
              <a:rPr lang="en-US" dirty="0" smtClean="0"/>
              <a:t>Overview </a:t>
            </a:r>
            <a:r>
              <a:rPr lang="en-US" dirty="0"/>
              <a:t>(CD008659)</a:t>
            </a:r>
          </a:p>
          <a:p>
            <a:pPr marL="342900" indent="-342900">
              <a:buClrTx/>
              <a:buFont typeface="Arial" panose="020B0604020202020204" pitchFamily="34" charset="0"/>
              <a:buChar char="•"/>
            </a:pPr>
            <a:r>
              <a:rPr lang="en-US" dirty="0"/>
              <a:t>The table provides the available data used in a meta-analysis, the numbers of participants in active and placebo arms, the percentages with the outcome, and estimates of relative and absolute effects</a:t>
            </a:r>
          </a:p>
          <a:p>
            <a:pPr marL="342900" indent="-342900">
              <a:buClrTx/>
              <a:buFont typeface="Arial" panose="020B0604020202020204" pitchFamily="34" charset="0"/>
              <a:buChar char="•"/>
            </a:pPr>
            <a:r>
              <a:rPr lang="en-US" dirty="0"/>
              <a:t>The number of participants in null effect trials can then be compared with available data</a:t>
            </a:r>
          </a:p>
          <a:p>
            <a:pPr marL="342900" indent="-342900">
              <a:buClrTx/>
              <a:buFont typeface="Arial" panose="020B0604020202020204" pitchFamily="34" charset="0"/>
              <a:buChar char="•"/>
            </a:pPr>
            <a:r>
              <a:rPr lang="en-US" dirty="0"/>
              <a:t>These were considered susceptible to publication bias as the number of participants in such trials would be found in a small number of trials, often a single trial</a:t>
            </a:r>
          </a:p>
          <a:p>
            <a:pPr marL="342900" indent="-342900">
              <a:buClrTx/>
              <a:buFont typeface="Arial" panose="020B0604020202020204" pitchFamily="34" charset="0"/>
              <a:buChar char="•"/>
            </a:pPr>
            <a:endParaRPr lang="en-US" dirty="0"/>
          </a:p>
          <a:p>
            <a:pPr marL="342900" indent="-342900">
              <a:buClrTx/>
              <a:buFont typeface="Arial" panose="020B0604020202020204" pitchFamily="34" charset="0"/>
              <a:buChar char="•"/>
            </a:pPr>
            <a:endParaRPr lang="en-US" dirty="0"/>
          </a:p>
        </p:txBody>
      </p:sp>
    </p:spTree>
    <p:extLst>
      <p:ext uri="{BB962C8B-B14F-4D97-AF65-F5344CB8AC3E}">
        <p14:creationId xmlns:p14="http://schemas.microsoft.com/office/powerpoint/2010/main" val="14563276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able&#10;&#10;Description automatically generated">
            <a:extLst>
              <a:ext uri="{FF2B5EF4-FFF2-40B4-BE49-F238E27FC236}">
                <a16:creationId xmlns:a16="http://schemas.microsoft.com/office/drawing/2014/main" xmlns="" id="{BDD98304-F99D-AD4E-B9ED-C5A0196069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9144000" cy="6624812"/>
          </a:xfrm>
          <a:prstGeom prst="rect">
            <a:avLst/>
          </a:prstGeom>
        </p:spPr>
      </p:pic>
    </p:spTree>
    <p:extLst>
      <p:ext uri="{BB962C8B-B14F-4D97-AF65-F5344CB8AC3E}">
        <p14:creationId xmlns:p14="http://schemas.microsoft.com/office/powerpoint/2010/main" val="4109756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8567E5-D968-C043-ACB6-259B6D80CF46}"/>
              </a:ext>
            </a:extLst>
          </p:cNvPr>
          <p:cNvSpPr>
            <a:spLocks noGrp="1"/>
          </p:cNvSpPr>
          <p:nvPr>
            <p:ph type="title"/>
          </p:nvPr>
        </p:nvSpPr>
        <p:spPr/>
        <p:txBody>
          <a:bodyPr/>
          <a:lstStyle/>
          <a:p>
            <a:r>
              <a:rPr lang="en-US" sz="3200" dirty="0"/>
              <a:t>Example without susceptibility</a:t>
            </a:r>
          </a:p>
        </p:txBody>
      </p:sp>
      <p:sp>
        <p:nvSpPr>
          <p:cNvPr id="3" name="Content Placeholder 2">
            <a:extLst>
              <a:ext uri="{FF2B5EF4-FFF2-40B4-BE49-F238E27FC236}">
                <a16:creationId xmlns:a16="http://schemas.microsoft.com/office/drawing/2014/main" xmlns="" id="{42BE4428-236C-7B4E-94AF-9DAE1B38EE28}"/>
              </a:ext>
            </a:extLst>
          </p:cNvPr>
          <p:cNvSpPr>
            <a:spLocks noGrp="1"/>
          </p:cNvSpPr>
          <p:nvPr>
            <p:ph idx="1"/>
          </p:nvPr>
        </p:nvSpPr>
        <p:spPr>
          <a:xfrm>
            <a:off x="439738" y="2275199"/>
            <a:ext cx="6929250" cy="4157873"/>
          </a:xfrm>
        </p:spPr>
        <p:txBody>
          <a:bodyPr/>
          <a:lstStyle/>
          <a:p>
            <a:pPr marL="342900" indent="-342900">
              <a:buClrTx/>
              <a:buFont typeface="Arial" panose="020B0604020202020204" pitchFamily="34" charset="0"/>
              <a:buChar char="•"/>
            </a:pPr>
            <a:r>
              <a:rPr lang="en-US" dirty="0"/>
              <a:t>The following slide has examples of  drugs and doses  from the same Cochrane </a:t>
            </a:r>
            <a:r>
              <a:rPr lang="en-US" dirty="0" smtClean="0"/>
              <a:t>Overview </a:t>
            </a:r>
            <a:r>
              <a:rPr lang="en-US" dirty="0"/>
              <a:t>(</a:t>
            </a:r>
            <a:r>
              <a:rPr lang="en-GB" dirty="0"/>
              <a:t>CD008659 )</a:t>
            </a:r>
            <a:r>
              <a:rPr lang="en-US" dirty="0"/>
              <a:t> that were not regarded as being susceptible </a:t>
            </a:r>
          </a:p>
          <a:p>
            <a:pPr marL="342900" indent="-342900">
              <a:buClrTx/>
              <a:buFont typeface="Arial" panose="020B0604020202020204" pitchFamily="34" charset="0"/>
              <a:buChar char="•"/>
            </a:pPr>
            <a:r>
              <a:rPr lang="en-US" dirty="0"/>
              <a:t>They were not considered susceptible to publication bias as the number of participants in such trials would be unfeasibly large to exist as unpublished data</a:t>
            </a:r>
          </a:p>
          <a:p>
            <a:pPr marL="342900" indent="-342900">
              <a:buClrTx/>
              <a:buFont typeface="Arial" panose="020B0604020202020204" pitchFamily="34" charset="0"/>
              <a:buChar char="•"/>
            </a:pPr>
            <a:r>
              <a:rPr lang="en-US" dirty="0"/>
              <a:t>In acute pain most comparisons would involve 200 participants or fewer. Taking aspirin as an example from the table, over 30 large unpublished trials with null effect would be required to overturn the result</a:t>
            </a:r>
          </a:p>
          <a:p>
            <a:pPr marL="342900" indent="-342900">
              <a:buClrTx/>
              <a:buFont typeface="Arial" panose="020B0604020202020204" pitchFamily="34" charset="0"/>
              <a:buChar char="•"/>
            </a:pPr>
            <a:r>
              <a:rPr lang="en-US" dirty="0"/>
              <a:t>For more recent drugs, where trials are registered, even 10 hidden trials is unfeasible</a:t>
            </a:r>
          </a:p>
          <a:p>
            <a:pPr marL="342900" indent="-342900">
              <a:buClrTx/>
              <a:buFont typeface="Arial" panose="020B0604020202020204" pitchFamily="34" charset="0"/>
              <a:buChar char="•"/>
            </a:pPr>
            <a:endParaRPr lang="en-US" dirty="0"/>
          </a:p>
          <a:p>
            <a:pPr marL="342900" indent="-342900">
              <a:buClrTx/>
              <a:buFont typeface="Arial" panose="020B0604020202020204" pitchFamily="34" charset="0"/>
              <a:buChar char="•"/>
            </a:pPr>
            <a:endParaRPr lang="en-US" dirty="0"/>
          </a:p>
        </p:txBody>
      </p:sp>
    </p:spTree>
    <p:extLst>
      <p:ext uri="{BB962C8B-B14F-4D97-AF65-F5344CB8AC3E}">
        <p14:creationId xmlns:p14="http://schemas.microsoft.com/office/powerpoint/2010/main" val="2923985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able&#10;&#10;Description automatically generated">
            <a:extLst>
              <a:ext uri="{FF2B5EF4-FFF2-40B4-BE49-F238E27FC236}">
                <a16:creationId xmlns:a16="http://schemas.microsoft.com/office/drawing/2014/main" xmlns="" id="{38DE444C-D5C0-224A-AF5E-7FBB11C50D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119137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E1BBFA7-10EA-DA40-B7F8-B3072890AD3A}"/>
              </a:ext>
            </a:extLst>
          </p:cNvPr>
          <p:cNvSpPr>
            <a:spLocks noGrp="1"/>
          </p:cNvSpPr>
          <p:nvPr>
            <p:ph type="title"/>
          </p:nvPr>
        </p:nvSpPr>
        <p:spPr/>
        <p:txBody>
          <a:bodyPr/>
          <a:lstStyle/>
          <a:p>
            <a:r>
              <a:rPr lang="en-US" dirty="0"/>
              <a:t>How susceptibility works</a:t>
            </a:r>
          </a:p>
        </p:txBody>
      </p:sp>
      <p:pic>
        <p:nvPicPr>
          <p:cNvPr id="3" name="Picture 2">
            <a:extLst>
              <a:ext uri="{FF2B5EF4-FFF2-40B4-BE49-F238E27FC236}">
                <a16:creationId xmlns:a16="http://schemas.microsoft.com/office/drawing/2014/main" xmlns="" id="{D0CE955C-B84A-FC48-8359-AC6B9EF306D6}"/>
              </a:ext>
            </a:extLst>
          </p:cNvPr>
          <p:cNvPicPr>
            <a:picLocks noChangeAspect="1"/>
          </p:cNvPicPr>
          <p:nvPr/>
        </p:nvPicPr>
        <p:blipFill>
          <a:blip r:embed="rId2"/>
          <a:stretch>
            <a:fillRect/>
          </a:stretch>
        </p:blipFill>
        <p:spPr>
          <a:xfrm>
            <a:off x="3214967" y="2184475"/>
            <a:ext cx="5295900" cy="3543300"/>
          </a:xfrm>
          <a:prstGeom prst="rect">
            <a:avLst/>
          </a:prstGeom>
        </p:spPr>
      </p:pic>
      <p:sp>
        <p:nvSpPr>
          <p:cNvPr id="4" name="TextBox 3">
            <a:extLst>
              <a:ext uri="{FF2B5EF4-FFF2-40B4-BE49-F238E27FC236}">
                <a16:creationId xmlns:a16="http://schemas.microsoft.com/office/drawing/2014/main" xmlns="" id="{E608D27E-46EC-1642-BA2B-9461E51D79F1}"/>
              </a:ext>
            </a:extLst>
          </p:cNvPr>
          <p:cNvSpPr txBox="1"/>
          <p:nvPr/>
        </p:nvSpPr>
        <p:spPr>
          <a:xfrm>
            <a:off x="439738" y="2184475"/>
            <a:ext cx="2626191" cy="4247317"/>
          </a:xfrm>
          <a:prstGeom prst="rect">
            <a:avLst/>
          </a:prstGeom>
          <a:noFill/>
        </p:spPr>
        <p:txBody>
          <a:bodyPr wrap="square" rtlCol="0">
            <a:spAutoFit/>
          </a:bodyPr>
          <a:lstStyle/>
          <a:p>
            <a:r>
              <a:rPr lang="en-US" dirty="0"/>
              <a:t>Susceptibility to publication is more likely when:</a:t>
            </a:r>
          </a:p>
          <a:p>
            <a:pPr marL="285750" indent="-285750">
              <a:buFont typeface="Arial" panose="020B0604020202020204" pitchFamily="34" charset="0"/>
              <a:buChar char="•"/>
            </a:pPr>
            <a:r>
              <a:rPr lang="en-US" dirty="0"/>
              <a:t>e</a:t>
            </a:r>
            <a:r>
              <a:rPr lang="en-US" dirty="0" smtClean="0"/>
              <a:t>ffect </a:t>
            </a:r>
            <a:r>
              <a:rPr lang="en-US" dirty="0"/>
              <a:t>size is small (high NNT)</a:t>
            </a:r>
          </a:p>
          <a:p>
            <a:pPr marL="285750" indent="-285750">
              <a:buFont typeface="Arial" panose="020B0604020202020204" pitchFamily="34" charset="0"/>
              <a:buChar char="•"/>
            </a:pPr>
            <a:r>
              <a:rPr lang="en-US" dirty="0"/>
              <a:t>s</a:t>
            </a:r>
            <a:r>
              <a:rPr lang="en-US" dirty="0" smtClean="0"/>
              <a:t>ample </a:t>
            </a:r>
            <a:r>
              <a:rPr lang="en-US" dirty="0"/>
              <a:t>size is small</a:t>
            </a:r>
          </a:p>
          <a:p>
            <a:pPr marL="285750" indent="-285750">
              <a:buFont typeface="Arial" panose="020B0604020202020204" pitchFamily="34" charset="0"/>
              <a:buChar char="•"/>
            </a:pPr>
            <a:endParaRPr lang="en-US" dirty="0"/>
          </a:p>
          <a:p>
            <a:r>
              <a:rPr lang="en-US" dirty="0">
                <a:solidFill>
                  <a:srgbClr val="C00000"/>
                </a:solidFill>
              </a:rPr>
              <a:t>These data, from an acute pain overview (CD008659), demonstrates that with low (good) NNT and large sample size, publication bias is unlikely to affect a result</a:t>
            </a:r>
          </a:p>
        </p:txBody>
      </p:sp>
      <p:sp>
        <p:nvSpPr>
          <p:cNvPr id="5" name="TextBox 4">
            <a:extLst>
              <a:ext uri="{FF2B5EF4-FFF2-40B4-BE49-F238E27FC236}">
                <a16:creationId xmlns:a16="http://schemas.microsoft.com/office/drawing/2014/main" xmlns="" id="{B7F5E7D6-A24A-864D-8D34-63E4886CB5A0}"/>
              </a:ext>
            </a:extLst>
          </p:cNvPr>
          <p:cNvSpPr txBox="1"/>
          <p:nvPr/>
        </p:nvSpPr>
        <p:spPr>
          <a:xfrm>
            <a:off x="6559738" y="2184475"/>
            <a:ext cx="1788196" cy="1323439"/>
          </a:xfrm>
          <a:prstGeom prst="rect">
            <a:avLst/>
          </a:prstGeom>
          <a:solidFill>
            <a:schemeClr val="tx1">
              <a:lumMod val="50000"/>
              <a:lumOff val="50000"/>
            </a:schemeClr>
          </a:solidFill>
        </p:spPr>
        <p:txBody>
          <a:bodyPr wrap="square" rtlCol="0">
            <a:spAutoFit/>
          </a:bodyPr>
          <a:lstStyle/>
          <a:p>
            <a:r>
              <a:rPr lang="en-US" sz="1600" dirty="0">
                <a:solidFill>
                  <a:schemeClr val="bg1"/>
                </a:solidFill>
              </a:rPr>
              <a:t>Size of the symbol is proportional to the number of participants in the meta-analysis</a:t>
            </a:r>
          </a:p>
        </p:txBody>
      </p:sp>
    </p:spTree>
    <p:extLst>
      <p:ext uri="{BB962C8B-B14F-4D97-AF65-F5344CB8AC3E}">
        <p14:creationId xmlns:p14="http://schemas.microsoft.com/office/powerpoint/2010/main" val="3101570317"/>
      </p:ext>
    </p:extLst>
  </p:cSld>
  <p:clrMapOvr>
    <a:masterClrMapping/>
  </p:clrMapOvr>
</p:sld>
</file>

<file path=ppt/theme/theme1.xml><?xml version="1.0" encoding="utf-8"?>
<a:theme xmlns:a="http://schemas.openxmlformats.org/drawingml/2006/main" name="Cochrane">
  <a:themeElements>
    <a:clrScheme name="Cochrane">
      <a:dk1>
        <a:srgbClr val="000000"/>
      </a:dk1>
      <a:lt1>
        <a:srgbClr val="FFFFFF"/>
      </a:lt1>
      <a:dk2>
        <a:srgbClr val="002D64"/>
      </a:dk2>
      <a:lt2>
        <a:srgbClr val="962D91"/>
      </a:lt2>
      <a:accent1>
        <a:srgbClr val="002D64"/>
      </a:accent1>
      <a:accent2>
        <a:srgbClr val="962D91"/>
      </a:accent2>
      <a:accent3>
        <a:srgbClr val="696969"/>
      </a:accent3>
      <a:accent4>
        <a:srgbClr val="999999"/>
      </a:accent4>
      <a:accent5>
        <a:srgbClr val="CCCCCC"/>
      </a:accent5>
      <a:accent6>
        <a:srgbClr val="E6E6E6"/>
      </a:accent6>
      <a:hlink>
        <a:srgbClr val="002D64"/>
      </a:hlink>
      <a:folHlink>
        <a:srgbClr val="002D64"/>
      </a:folHlink>
    </a:clrScheme>
    <a:fontScheme name="Cochrane">
      <a:majorFont>
        <a:latin typeface="Source Sans Pro"/>
        <a:ea typeface=""/>
        <a:cs typeface=""/>
      </a:majorFont>
      <a:minorFont>
        <a:latin typeface="Source Sans Pro Semi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Cochrane PowerPoint Template</Template>
  <TotalTime>4503</TotalTime>
  <Words>849</Words>
  <Application>Microsoft Office PowerPoint</Application>
  <PresentationFormat>On-screen Show (4:3)</PresentationFormat>
  <Paragraphs>68</Paragraphs>
  <Slides>15</Slides>
  <Notes>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Cochrane</vt:lpstr>
      <vt:lpstr>Postoperative pain</vt:lpstr>
      <vt:lpstr>Contents</vt:lpstr>
      <vt:lpstr>Publication bias</vt:lpstr>
      <vt:lpstr>Susceptibility to publication bias</vt:lpstr>
      <vt:lpstr>Example of susceptibility</vt:lpstr>
      <vt:lpstr>PowerPoint Presentation</vt:lpstr>
      <vt:lpstr>Example without susceptibility</vt:lpstr>
      <vt:lpstr>PowerPoint Presentation</vt:lpstr>
      <vt:lpstr>How susceptibility works</vt:lpstr>
      <vt:lpstr>Robust data on efficacy are unlikely to be overturned by publication bias</vt:lpstr>
      <vt:lpstr>Calculating susceptibility</vt:lpstr>
      <vt:lpstr>Calculation method</vt:lpstr>
      <vt:lpstr>Calculation example</vt:lpstr>
      <vt:lpstr>Conclusion</vt:lpstr>
      <vt:lpstr>Acknowledgements</vt:lpstr>
    </vt:vector>
  </TitlesOfParts>
  <Company>Microsoft</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on two lines maximum</dc:title>
  <dc:creator>Anna Hobson</dc:creator>
  <cp:lastModifiedBy>Anna Erskine</cp:lastModifiedBy>
  <cp:revision>818</cp:revision>
  <dcterms:created xsi:type="dcterms:W3CDTF">2015-03-16T14:19:28Z</dcterms:created>
  <dcterms:modified xsi:type="dcterms:W3CDTF">2021-04-06T09:11:13Z</dcterms:modified>
</cp:coreProperties>
</file>