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3" r:id="rId3"/>
    <p:sldId id="507" r:id="rId4"/>
    <p:sldId id="609" r:id="rId5"/>
    <p:sldId id="620" r:id="rId6"/>
    <p:sldId id="621" r:id="rId7"/>
    <p:sldId id="622" r:id="rId8"/>
    <p:sldId id="623" r:id="rId9"/>
    <p:sldId id="632" r:id="rId10"/>
    <p:sldId id="631" r:id="rId11"/>
    <p:sldId id="629" r:id="rId12"/>
    <p:sldId id="624" r:id="rId13"/>
    <p:sldId id="625" r:id="rId14"/>
    <p:sldId id="633" r:id="rId15"/>
    <p:sldId id="626"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15:clr>
            <a:srgbClr val="A4A3A4"/>
          </p15:clr>
        </p15:guide>
      </p15:sldGuideLst>
    </p:ext>
    <p:ext uri="{2D200454-40CA-4A62-9FC3-DE9A4176ACB9}">
      <p15:notesGuideLst xmlns:p15="http://schemas.microsoft.com/office/powerpoint/2012/main" xmlns="">
        <p15:guide id="1" orient="horz" pos="2880">
          <p15:clr>
            <a:srgbClr val="A4A3A4"/>
          </p15:clr>
        </p15:guide>
        <p15:guide id="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0101" autoAdjust="0"/>
    <p:restoredTop sz="93630" autoAdjust="0"/>
  </p:normalViewPr>
  <p:slideViewPr>
    <p:cSldViewPr snapToGrid="0" showGuides="1">
      <p:cViewPr>
        <p:scale>
          <a:sx n="116" d="100"/>
          <a:sy n="116" d="100"/>
        </p:scale>
        <p:origin x="-1560" y="174"/>
      </p:cViewPr>
      <p:guideLst>
        <p:guide orient="horz"/>
        <p:guide/>
      </p:guideLst>
    </p:cSldViewPr>
  </p:slideViewPr>
  <p:notesTextViewPr>
    <p:cViewPr>
      <p:scale>
        <a:sx n="1" d="1"/>
        <a:sy n="1" d="1"/>
      </p:scale>
      <p:origin x="0" y="0"/>
    </p:cViewPr>
  </p:notesTextViewPr>
  <p:sorterViewPr>
    <p:cViewPr>
      <p:scale>
        <a:sx n="1" d="1"/>
        <a:sy n="1" d="1"/>
      </p:scale>
      <p:origin x="0" y="0"/>
    </p:cViewPr>
  </p:sorterViewPr>
  <p:notesViewPr>
    <p:cSldViewPr snapToGrid="0" showGuides="1">
      <p:cViewPr varScale="1">
        <p:scale>
          <a:sx n="99" d="100"/>
          <a:sy n="99" d="100"/>
        </p:scale>
        <p:origin x="-3492" y="-96"/>
      </p:cViewPr>
      <p:guideLst>
        <p:guide orient="horz" pos="288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33454933829944"/>
          <c:y val="0.12404082059492"/>
          <c:w val="0.83953490710206702"/>
          <c:h val="0.79707984223512096"/>
        </c:manualLayout>
      </c:layout>
      <c:bar3DChart>
        <c:barDir val="col"/>
        <c:grouping val="percentStacked"/>
        <c:varyColors val="0"/>
        <c:ser>
          <c:idx val="0"/>
          <c:order val="0"/>
          <c:tx>
            <c:strRef>
              <c:f>Sheet1!$B$1</c:f>
              <c:strCache>
                <c:ptCount val="1"/>
                <c:pt idx="0">
                  <c:v>Underestimation</c:v>
                </c:pt>
              </c:strCache>
            </c:strRef>
          </c:tx>
          <c:spPr>
            <a:solidFill>
              <a:srgbClr val="00339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269E-6945-9597-AF1698B99F64}"/>
                </c:ext>
              </c:extLst>
            </c:dLbl>
            <c:dLbl>
              <c:idx val="1"/>
              <c:layout>
                <c:manualLayout>
                  <c:x val="1.47328140370849E-2"/>
                  <c:y val="2.3769520250601899E-3"/>
                </c:manualLayout>
              </c:layout>
              <c:numFmt formatCode="0%" sourceLinked="0"/>
              <c:spPr/>
              <c:txPr>
                <a:bodyPr/>
                <a:lstStyle/>
                <a:p>
                  <a:pPr algn="ctr">
                    <a:defRPr lang="en-US"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69E-6945-9597-AF1698B99F64}"/>
                </c:ext>
              </c:extLst>
            </c:dLbl>
            <c:dLbl>
              <c:idx val="2"/>
              <c:layout>
                <c:manualLayout>
                  <c:x val="2.2099221055627401E-2"/>
                  <c:y val="-2.3769520250601899E-2"/>
                </c:manualLayout>
              </c:layout>
              <c:numFmt formatCode="0%" sourceLinked="0"/>
              <c:spPr/>
              <c:txPr>
                <a:bodyPr/>
                <a:lstStyle/>
                <a:p>
                  <a:pPr algn="ctr">
                    <a:defRPr lang="en-US"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269E-6945-9597-AF1698B99F64}"/>
                </c:ext>
              </c:extLst>
            </c:dLbl>
            <c:dLbl>
              <c:idx val="3"/>
              <c:layout>
                <c:manualLayout>
                  <c:x val="1.7188283043265799E-2"/>
                  <c:y val="-1.66386641754213E-2"/>
                </c:manualLayout>
              </c:layout>
              <c:numFmt formatCode="0%" sourceLinked="0"/>
              <c:spPr/>
              <c:txPr>
                <a:bodyPr/>
                <a:lstStyle/>
                <a:p>
                  <a:pPr algn="ctr">
                    <a:defRPr lang="en-US"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69E-6945-9597-AF1698B99F64}"/>
                </c:ext>
              </c:extLst>
            </c:dLbl>
            <c:spPr>
              <a:noFill/>
              <a:ln>
                <a:noFill/>
              </a:ln>
              <a:effectLst/>
            </c:spPr>
            <c:txPr>
              <a:bodyPr/>
              <a:lstStyle/>
              <a:p>
                <a:pPr algn="ctr">
                  <a:defRPr lang="en-US"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No pain</c:v>
                </c:pt>
                <c:pt idx="1">
                  <c:v>Mild</c:v>
                </c:pt>
                <c:pt idx="2">
                  <c:v>Moderate</c:v>
                </c:pt>
                <c:pt idx="3">
                  <c:v>Severe</c:v>
                </c:pt>
              </c:strCache>
            </c:strRef>
          </c:cat>
          <c:val>
            <c:numRef>
              <c:f>Sheet1!$B$2:$B$5</c:f>
              <c:numCache>
                <c:formatCode>General</c:formatCode>
                <c:ptCount val="4"/>
                <c:pt idx="0">
                  <c:v>0</c:v>
                </c:pt>
                <c:pt idx="1">
                  <c:v>0.38500000000000001</c:v>
                </c:pt>
                <c:pt idx="2">
                  <c:v>0.51900000000000002</c:v>
                </c:pt>
                <c:pt idx="3">
                  <c:v>0.78700000000000003</c:v>
                </c:pt>
              </c:numCache>
            </c:numRef>
          </c:val>
          <c:extLst xmlns:c16r2="http://schemas.microsoft.com/office/drawing/2015/06/chart">
            <c:ext xmlns:c16="http://schemas.microsoft.com/office/drawing/2014/chart" uri="{C3380CC4-5D6E-409C-BE32-E72D297353CC}">
              <c16:uniqueId val="{00000004-269E-6945-9597-AF1698B99F64}"/>
            </c:ext>
          </c:extLst>
        </c:ser>
        <c:ser>
          <c:idx val="1"/>
          <c:order val="1"/>
          <c:tx>
            <c:strRef>
              <c:f>Sheet1!$C$1</c:f>
              <c:strCache>
                <c:ptCount val="1"/>
                <c:pt idx="0">
                  <c:v>Congruence</c:v>
                </c:pt>
              </c:strCache>
            </c:strRef>
          </c:tx>
          <c:spPr>
            <a:solidFill>
              <a:srgbClr val="0070C0"/>
            </a:solidFill>
          </c:spPr>
          <c:invertIfNegative val="0"/>
          <c:dLbls>
            <c:dLbl>
              <c:idx val="0"/>
              <c:layout>
                <c:manualLayout>
                  <c:x val="1.2277345030904101E-2"/>
                  <c:y val="-2.3769520250601899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269E-6945-9597-AF1698B99F64}"/>
                </c:ext>
              </c:extLst>
            </c:dLbl>
            <c:dLbl>
              <c:idx val="1"/>
              <c:layout>
                <c:manualLayout>
                  <c:x val="1.47328140370849E-2"/>
                  <c:y val="4.753904050120370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269E-6945-9597-AF1698B99F64}"/>
                </c:ext>
              </c:extLst>
            </c:dLbl>
            <c:dLbl>
              <c:idx val="2"/>
              <c:layout>
                <c:manualLayout>
                  <c:x val="2.2099221055627401E-2"/>
                  <c:y val="0"/>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269E-6945-9597-AF1698B99F64}"/>
                </c:ext>
              </c:extLst>
            </c:dLbl>
            <c:dLbl>
              <c:idx val="3"/>
              <c:layout>
                <c:manualLayout>
                  <c:x val="1.7188283043265799E-2"/>
                  <c:y val="0"/>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269E-6945-9597-AF1698B99F64}"/>
                </c:ext>
              </c:extLst>
            </c:dLbl>
            <c:numFmt formatCode="0%" sourceLinked="0"/>
            <c:spPr>
              <a:noFill/>
              <a:ln>
                <a:noFill/>
              </a:ln>
              <a:effectLst/>
            </c:spPr>
            <c:txPr>
              <a:bodyPr/>
              <a:lstStyle/>
              <a:p>
                <a:pPr algn="ctr">
                  <a:defRPr lang="en-US" sz="1400" b="1" i="0" u="none" strike="noStrike" kern="1200" baseline="0">
                    <a:solidFill>
                      <a:srgbClr val="E7F9FF"/>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No pain</c:v>
                </c:pt>
                <c:pt idx="1">
                  <c:v>Mild</c:v>
                </c:pt>
                <c:pt idx="2">
                  <c:v>Moderate</c:v>
                </c:pt>
                <c:pt idx="3">
                  <c:v>Severe</c:v>
                </c:pt>
              </c:strCache>
            </c:strRef>
          </c:cat>
          <c:val>
            <c:numRef>
              <c:f>Sheet1!$C$2:$C$5</c:f>
              <c:numCache>
                <c:formatCode>General</c:formatCode>
                <c:ptCount val="4"/>
                <c:pt idx="0">
                  <c:v>0.624</c:v>
                </c:pt>
                <c:pt idx="1">
                  <c:v>0.33700000000000002</c:v>
                </c:pt>
                <c:pt idx="2">
                  <c:v>0.33300000000000002</c:v>
                </c:pt>
                <c:pt idx="3">
                  <c:v>0.21299999999999999</c:v>
                </c:pt>
              </c:numCache>
            </c:numRef>
          </c:val>
          <c:extLst xmlns:c16r2="http://schemas.microsoft.com/office/drawing/2015/06/chart">
            <c:ext xmlns:c16="http://schemas.microsoft.com/office/drawing/2014/chart" uri="{C3380CC4-5D6E-409C-BE32-E72D297353CC}">
              <c16:uniqueId val="{00000009-269E-6945-9597-AF1698B99F64}"/>
            </c:ext>
          </c:extLst>
        </c:ser>
        <c:ser>
          <c:idx val="2"/>
          <c:order val="2"/>
          <c:tx>
            <c:strRef>
              <c:f>Sheet1!$D$1</c:f>
              <c:strCache>
                <c:ptCount val="1"/>
                <c:pt idx="0">
                  <c:v>Overestimation</c:v>
                </c:pt>
              </c:strCache>
            </c:strRef>
          </c:tx>
          <c:spPr>
            <a:solidFill>
              <a:srgbClr val="00B0F0"/>
            </a:solidFill>
          </c:spPr>
          <c:invertIfNegative val="0"/>
          <c:dLbls>
            <c:dLbl>
              <c:idx val="0"/>
              <c:layout>
                <c:manualLayout>
                  <c:x val="1.2277345030904101E-2"/>
                  <c:y val="0"/>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269E-6945-9597-AF1698B99F64}"/>
                </c:ext>
              </c:extLst>
            </c:dLbl>
            <c:dLbl>
              <c:idx val="1"/>
              <c:layout>
                <c:manualLayout>
                  <c:x val="1.2277345030904101E-2"/>
                  <c:y val="-4.753904050120370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269E-6945-9597-AF1698B99F64}"/>
                </c:ext>
              </c:extLst>
            </c:dLbl>
            <c:dLbl>
              <c:idx val="2"/>
              <c:layout>
                <c:manualLayout>
                  <c:x val="2.2099221055627401E-2"/>
                  <c:y val="-7.1308560751805602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269E-6945-9597-AF1698B99F64}"/>
                </c:ext>
              </c:extLst>
            </c:dLbl>
            <c:dLbl>
              <c:idx val="3"/>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269E-6945-9597-AF1698B99F64}"/>
                </c:ext>
              </c:extLst>
            </c:dLbl>
            <c:numFmt formatCode="0%" sourceLinked="0"/>
            <c:spPr>
              <a:noFill/>
              <a:ln>
                <a:noFill/>
              </a:ln>
              <a:effectLst/>
            </c:spPr>
            <c:txPr>
              <a:bodyPr rot="0" vert="horz"/>
              <a:lstStyle/>
              <a:p>
                <a:pPr>
                  <a:defRPr sz="1400" b="1">
                    <a:solidFill>
                      <a:schemeClr val="tx2">
                        <a:lumMod val="50000"/>
                      </a:schemeClr>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No pain</c:v>
                </c:pt>
                <c:pt idx="1">
                  <c:v>Mild</c:v>
                </c:pt>
                <c:pt idx="2">
                  <c:v>Moderate</c:v>
                </c:pt>
                <c:pt idx="3">
                  <c:v>Severe</c:v>
                </c:pt>
              </c:strCache>
            </c:strRef>
          </c:cat>
          <c:val>
            <c:numRef>
              <c:f>Sheet1!$D$2:$D$5</c:f>
              <c:numCache>
                <c:formatCode>General</c:formatCode>
                <c:ptCount val="4"/>
                <c:pt idx="0">
                  <c:v>0.376</c:v>
                </c:pt>
                <c:pt idx="1">
                  <c:v>0.27900000000000003</c:v>
                </c:pt>
                <c:pt idx="2">
                  <c:v>0.14699999999999999</c:v>
                </c:pt>
                <c:pt idx="3">
                  <c:v>0</c:v>
                </c:pt>
              </c:numCache>
            </c:numRef>
          </c:val>
          <c:extLst xmlns:c16r2="http://schemas.microsoft.com/office/drawing/2015/06/chart">
            <c:ext xmlns:c16="http://schemas.microsoft.com/office/drawing/2014/chart" uri="{C3380CC4-5D6E-409C-BE32-E72D297353CC}">
              <c16:uniqueId val="{0000000E-269E-6945-9597-AF1698B99F64}"/>
            </c:ext>
          </c:extLst>
        </c:ser>
        <c:dLbls>
          <c:showLegendKey val="0"/>
          <c:showVal val="0"/>
          <c:showCatName val="0"/>
          <c:showSerName val="0"/>
          <c:showPercent val="0"/>
          <c:showBubbleSize val="0"/>
        </c:dLbls>
        <c:gapWidth val="150"/>
        <c:shape val="cylinder"/>
        <c:axId val="135006464"/>
        <c:axId val="135016448"/>
        <c:axId val="0"/>
      </c:bar3DChart>
      <c:catAx>
        <c:axId val="135006464"/>
        <c:scaling>
          <c:orientation val="minMax"/>
        </c:scaling>
        <c:delete val="0"/>
        <c:axPos val="b"/>
        <c:numFmt formatCode="General" sourceLinked="0"/>
        <c:majorTickMark val="out"/>
        <c:minorTickMark val="none"/>
        <c:tickLblPos val="nextTo"/>
        <c:txPr>
          <a:bodyPr/>
          <a:lstStyle/>
          <a:p>
            <a:pPr>
              <a:defRPr sz="1600" b="0"/>
            </a:pPr>
            <a:endParaRPr lang="en-US"/>
          </a:p>
        </c:txPr>
        <c:crossAx val="135016448"/>
        <c:crosses val="autoZero"/>
        <c:auto val="1"/>
        <c:lblAlgn val="ctr"/>
        <c:lblOffset val="100"/>
        <c:noMultiLvlLbl val="0"/>
      </c:catAx>
      <c:valAx>
        <c:axId val="135016448"/>
        <c:scaling>
          <c:orientation val="minMax"/>
          <c:max val="1"/>
          <c:min val="0"/>
        </c:scaling>
        <c:delete val="0"/>
        <c:axPos val="l"/>
        <c:majorGridlines/>
        <c:numFmt formatCode="0%" sourceLinked="0"/>
        <c:majorTickMark val="out"/>
        <c:minorTickMark val="none"/>
        <c:tickLblPos val="nextTo"/>
        <c:txPr>
          <a:bodyPr/>
          <a:lstStyle/>
          <a:p>
            <a:pPr>
              <a:defRPr sz="1400"/>
            </a:pPr>
            <a:endParaRPr lang="en-US"/>
          </a:p>
        </c:txPr>
        <c:crossAx val="135006464"/>
        <c:crosses val="autoZero"/>
        <c:crossBetween val="between"/>
        <c:majorUnit val="0.2"/>
      </c:valAx>
    </c:plotArea>
    <c:legend>
      <c:legendPos val="t"/>
      <c:layout>
        <c:manualLayout>
          <c:xMode val="edge"/>
          <c:yMode val="edge"/>
          <c:x val="0"/>
          <c:y val="1.42617121503611E-2"/>
          <c:w val="1"/>
          <c:h val="7.2063944875675107E-2"/>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124744" y="4343400"/>
            <a:ext cx="4608512"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1011028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011028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31488689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a:t>Click to edit Master title style</a:t>
            </a: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rotWithShape="1">
          <a:blip r:embed="rId3"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8" name="Picture 7"/>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s://papas.cochrane.org/resources/acute-pain-outcomes"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Postoperative pain</a:t>
            </a:r>
          </a:p>
        </p:txBody>
      </p:sp>
      <p:sp>
        <p:nvSpPr>
          <p:cNvPr id="3" name="Subtitle 2"/>
          <p:cNvSpPr>
            <a:spLocks noGrp="1"/>
          </p:cNvSpPr>
          <p:nvPr>
            <p:ph type="subTitle" idx="1"/>
          </p:nvPr>
        </p:nvSpPr>
        <p:spPr>
          <a:xfrm>
            <a:off x="439738" y="3439799"/>
            <a:ext cx="4464000" cy="999853"/>
          </a:xfrm>
        </p:spPr>
        <p:txBody>
          <a:bodyPr/>
          <a:lstStyle/>
          <a:p>
            <a:r>
              <a:rPr lang="en-GB" dirty="0"/>
              <a:t>Measuring postoperative pain</a:t>
            </a:r>
          </a:p>
        </p:txBody>
      </p:sp>
      <p:pic>
        <p:nvPicPr>
          <p:cNvPr id="17" name="Picture 2" descr="M:\Templates\Logo\nihr_logos_funded by_col_rg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2102" y="6521202"/>
            <a:ext cx="1152380" cy="24092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M:\Templates\Logo\New NHS foundation trust 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82924" y="6524188"/>
            <a:ext cx="1186251" cy="23794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64564" y="6505046"/>
            <a:ext cx="923591" cy="297615"/>
          </a:xfrm>
          <a:prstGeom prst="rect">
            <a:avLst/>
          </a:prstGeom>
        </p:spPr>
      </p:pic>
      <p:pic>
        <p:nvPicPr>
          <p:cNvPr id="20"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5084" y="6473899"/>
            <a:ext cx="1038971" cy="342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8DC0C606-1AB8-2541-9448-B0B0D51F3F00}"/>
              </a:ext>
            </a:extLst>
          </p:cNvPr>
          <p:cNvSpPr>
            <a:spLocks noGrp="1"/>
          </p:cNvSpPr>
          <p:nvPr>
            <p:ph type="title"/>
          </p:nvPr>
        </p:nvSpPr>
        <p:spPr/>
        <p:txBody>
          <a:bodyPr/>
          <a:lstStyle/>
          <a:p>
            <a:r>
              <a:rPr lang="en-US" dirty="0"/>
              <a:t>What happens with ibuprofen</a:t>
            </a:r>
          </a:p>
        </p:txBody>
      </p:sp>
      <p:sp>
        <p:nvSpPr>
          <p:cNvPr id="4" name="TextBox 3">
            <a:extLst>
              <a:ext uri="{FF2B5EF4-FFF2-40B4-BE49-F238E27FC236}">
                <a16:creationId xmlns:a16="http://schemas.microsoft.com/office/drawing/2014/main" xmlns="" id="{0E1F0557-3973-F544-9EDC-2C98F43EABB6}"/>
              </a:ext>
            </a:extLst>
          </p:cNvPr>
          <p:cNvSpPr txBox="1"/>
          <p:nvPr/>
        </p:nvSpPr>
        <p:spPr>
          <a:xfrm>
            <a:off x="1444328" y="2073349"/>
            <a:ext cx="6613114" cy="369332"/>
          </a:xfrm>
          <a:prstGeom prst="rect">
            <a:avLst/>
          </a:prstGeom>
          <a:noFill/>
        </p:spPr>
        <p:txBody>
          <a:bodyPr wrap="square" rtlCol="0">
            <a:spAutoFit/>
          </a:bodyPr>
          <a:lstStyle/>
          <a:p>
            <a:pPr algn="r"/>
            <a:r>
              <a:rPr lang="en-US" dirty="0"/>
              <a:t>Individual patient data from RCT with ibuprofen sodium 400 mg </a:t>
            </a:r>
          </a:p>
        </p:txBody>
      </p:sp>
      <p:pic>
        <p:nvPicPr>
          <p:cNvPr id="6" name="Picture 5">
            <a:extLst>
              <a:ext uri="{FF2B5EF4-FFF2-40B4-BE49-F238E27FC236}">
                <a16:creationId xmlns:a16="http://schemas.microsoft.com/office/drawing/2014/main" xmlns="" id="{2EBE6CE2-BD0F-5241-AFBB-A7AE2B0E6302}"/>
              </a:ext>
            </a:extLst>
          </p:cNvPr>
          <p:cNvPicPr>
            <a:picLocks noChangeAspect="1"/>
          </p:cNvPicPr>
          <p:nvPr/>
        </p:nvPicPr>
        <p:blipFill>
          <a:blip r:embed="rId2"/>
          <a:stretch>
            <a:fillRect/>
          </a:stretch>
        </p:blipFill>
        <p:spPr>
          <a:xfrm>
            <a:off x="935297" y="2565592"/>
            <a:ext cx="7209950" cy="4087099"/>
          </a:xfrm>
          <a:prstGeom prst="rect">
            <a:avLst/>
          </a:prstGeom>
        </p:spPr>
      </p:pic>
    </p:spTree>
    <p:extLst>
      <p:ext uri="{BB962C8B-B14F-4D97-AF65-F5344CB8AC3E}">
        <p14:creationId xmlns:p14="http://schemas.microsoft.com/office/powerpoint/2010/main" val="2984130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8D50A1-6FED-5947-A13A-30D60DB6F5B8}"/>
              </a:ext>
            </a:extLst>
          </p:cNvPr>
          <p:cNvSpPr>
            <a:spLocks noGrp="1"/>
          </p:cNvSpPr>
          <p:nvPr>
            <p:ph type="title"/>
          </p:nvPr>
        </p:nvSpPr>
        <p:spPr/>
        <p:txBody>
          <a:bodyPr/>
          <a:lstStyle/>
          <a:p>
            <a:r>
              <a:rPr lang="en-US" dirty="0"/>
              <a:t>What happens with placebo</a:t>
            </a:r>
          </a:p>
        </p:txBody>
      </p:sp>
      <p:sp>
        <p:nvSpPr>
          <p:cNvPr id="4" name="Text Box 295">
            <a:extLst>
              <a:ext uri="{FF2B5EF4-FFF2-40B4-BE49-F238E27FC236}">
                <a16:creationId xmlns:a16="http://schemas.microsoft.com/office/drawing/2014/main" xmlns="" id="{2F67F2A2-3919-D645-80C2-9DD1E44C6E3B}"/>
              </a:ext>
            </a:extLst>
          </p:cNvPr>
          <p:cNvSpPr txBox="1">
            <a:spLocks noChangeArrowheads="1"/>
          </p:cNvSpPr>
          <p:nvPr/>
        </p:nvSpPr>
        <p:spPr bwMode="auto">
          <a:xfrm>
            <a:off x="3246656" y="6348363"/>
            <a:ext cx="4930963" cy="338554"/>
          </a:xfrm>
          <a:prstGeom prst="rect">
            <a:avLst/>
          </a:prstGeom>
          <a:noFill/>
          <a:ln>
            <a:noFill/>
          </a:ln>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50000"/>
              </a:spcBef>
            </a:pPr>
            <a:r>
              <a:rPr lang="en-US" sz="1600" i="1" dirty="0">
                <a:latin typeface="+mj-lt"/>
                <a:cs typeface="Arial"/>
              </a:rPr>
              <a:t>Moore et al. </a:t>
            </a:r>
            <a:r>
              <a:rPr lang="en-US" sz="1600" i="1" dirty="0" err="1">
                <a:latin typeface="+mj-lt"/>
                <a:cs typeface="Arial"/>
              </a:rPr>
              <a:t>Europ</a:t>
            </a:r>
            <a:r>
              <a:rPr lang="en-US" sz="1600" i="1" dirty="0">
                <a:latin typeface="+mj-lt"/>
                <a:cs typeface="Arial"/>
              </a:rPr>
              <a:t> J Pain 2015 19:187-92</a:t>
            </a:r>
          </a:p>
        </p:txBody>
      </p:sp>
      <p:pic>
        <p:nvPicPr>
          <p:cNvPr id="5" name="Picture 4">
            <a:extLst>
              <a:ext uri="{FF2B5EF4-FFF2-40B4-BE49-F238E27FC236}">
                <a16:creationId xmlns:a16="http://schemas.microsoft.com/office/drawing/2014/main" xmlns="" id="{CD3E90DF-A069-9D4B-BE62-A44F9C98614D}"/>
              </a:ext>
            </a:extLst>
          </p:cNvPr>
          <p:cNvPicPr>
            <a:picLocks noChangeAspect="1"/>
          </p:cNvPicPr>
          <p:nvPr/>
        </p:nvPicPr>
        <p:blipFill>
          <a:blip r:embed="rId2"/>
          <a:stretch>
            <a:fillRect/>
          </a:stretch>
        </p:blipFill>
        <p:spPr>
          <a:xfrm>
            <a:off x="862123" y="2258015"/>
            <a:ext cx="7199767" cy="4114153"/>
          </a:xfrm>
          <a:prstGeom prst="rect">
            <a:avLst/>
          </a:prstGeom>
        </p:spPr>
      </p:pic>
      <p:sp>
        <p:nvSpPr>
          <p:cNvPr id="6" name="TextBox 5">
            <a:extLst>
              <a:ext uri="{FF2B5EF4-FFF2-40B4-BE49-F238E27FC236}">
                <a16:creationId xmlns:a16="http://schemas.microsoft.com/office/drawing/2014/main" xmlns="" id="{FE615F11-5960-7C48-AEA6-27AEEA672EBD}"/>
              </a:ext>
            </a:extLst>
          </p:cNvPr>
          <p:cNvSpPr txBox="1"/>
          <p:nvPr/>
        </p:nvSpPr>
        <p:spPr>
          <a:xfrm>
            <a:off x="2296633" y="2073349"/>
            <a:ext cx="5550195" cy="369332"/>
          </a:xfrm>
          <a:prstGeom prst="rect">
            <a:avLst/>
          </a:prstGeom>
          <a:noFill/>
        </p:spPr>
        <p:txBody>
          <a:bodyPr wrap="square" rtlCol="0">
            <a:spAutoFit/>
          </a:bodyPr>
          <a:lstStyle/>
          <a:p>
            <a:pPr algn="r"/>
            <a:r>
              <a:rPr lang="en-US" dirty="0"/>
              <a:t>Individual patient data from RCT with placebo </a:t>
            </a:r>
          </a:p>
        </p:txBody>
      </p:sp>
    </p:spTree>
    <p:extLst>
      <p:ext uri="{BB962C8B-B14F-4D97-AF65-F5344CB8AC3E}">
        <p14:creationId xmlns:p14="http://schemas.microsoft.com/office/powerpoint/2010/main" val="2166098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222BDD-1C73-B946-95AE-C3FDD0085505}"/>
              </a:ext>
            </a:extLst>
          </p:cNvPr>
          <p:cNvSpPr>
            <a:spLocks noGrp="1"/>
          </p:cNvSpPr>
          <p:nvPr>
            <p:ph type="title"/>
          </p:nvPr>
        </p:nvSpPr>
        <p:spPr/>
        <p:txBody>
          <a:bodyPr/>
          <a:lstStyle/>
          <a:p>
            <a:r>
              <a:rPr lang="en-US" dirty="0"/>
              <a:t>How pain scores are expressed</a:t>
            </a:r>
          </a:p>
        </p:txBody>
      </p:sp>
      <p:sp>
        <p:nvSpPr>
          <p:cNvPr id="3" name="Content Placeholder 2">
            <a:extLst>
              <a:ext uri="{FF2B5EF4-FFF2-40B4-BE49-F238E27FC236}">
                <a16:creationId xmlns:a16="http://schemas.microsoft.com/office/drawing/2014/main" xmlns="" id="{CEF707FE-DB93-724E-9A05-F6373A734C2B}"/>
              </a:ext>
            </a:extLst>
          </p:cNvPr>
          <p:cNvSpPr>
            <a:spLocks noGrp="1"/>
          </p:cNvSpPr>
          <p:nvPr>
            <p:ph idx="1"/>
          </p:nvPr>
        </p:nvSpPr>
        <p:spPr/>
        <p:txBody>
          <a:bodyPr/>
          <a:lstStyle/>
          <a:p>
            <a:pPr marL="342900" indent="-342900">
              <a:buClrTx/>
              <a:buFont typeface="Wingdings" pitchFamily="2" charset="2"/>
              <a:buChar char="Ø"/>
            </a:pPr>
            <a:r>
              <a:rPr lang="en-US" dirty="0"/>
              <a:t>For single dose studies it has been usual to sum pain measures over about 6 hours because </a:t>
            </a:r>
            <a:r>
              <a:rPr lang="en-US" dirty="0" smtClean="0"/>
              <a:t>that is </a:t>
            </a:r>
            <a:r>
              <a:rPr lang="en-US" dirty="0"/>
              <a:t>how long most analgesics have lasted</a:t>
            </a:r>
          </a:p>
          <a:p>
            <a:pPr marL="342900" indent="-342900">
              <a:buClrTx/>
              <a:buFont typeface="Wingdings" pitchFamily="2" charset="2"/>
              <a:buChar char="Ø"/>
            </a:pPr>
            <a:r>
              <a:rPr lang="en-US" dirty="0"/>
              <a:t>Summed pain intensity difference (SPID): take difference in pain score between baseline and later times and add them up. </a:t>
            </a:r>
            <a:r>
              <a:rPr lang="en-US" b="1" dirty="0"/>
              <a:t>Higher values are better</a:t>
            </a:r>
            <a:endParaRPr lang="en-US" dirty="0"/>
          </a:p>
          <a:p>
            <a:pPr marL="342900" indent="-342900">
              <a:buClrTx/>
              <a:buFont typeface="Wingdings" pitchFamily="2" charset="2"/>
              <a:buChar char="Ø"/>
            </a:pPr>
            <a:r>
              <a:rPr lang="en-US" dirty="0"/>
              <a:t>Total Pain Relief (TOTPAR): Add all pain relief scores together over time period. </a:t>
            </a:r>
            <a:r>
              <a:rPr lang="en-US" b="1" dirty="0"/>
              <a:t>Higher values are better</a:t>
            </a:r>
          </a:p>
          <a:p>
            <a:pPr marL="342900" indent="-342900">
              <a:buClrTx/>
              <a:buFont typeface="Wingdings" pitchFamily="2" charset="2"/>
              <a:buChar char="Ø"/>
            </a:pPr>
            <a:r>
              <a:rPr lang="en-US" dirty="0"/>
              <a:t>Equivalent for VAS pain intensity (VASPI) and VAS pain  relief (VASTOTPAR)</a:t>
            </a:r>
          </a:p>
          <a:p>
            <a:endParaRPr lang="en-US" dirty="0"/>
          </a:p>
        </p:txBody>
      </p:sp>
    </p:spTree>
    <p:extLst>
      <p:ext uri="{BB962C8B-B14F-4D97-AF65-F5344CB8AC3E}">
        <p14:creationId xmlns:p14="http://schemas.microsoft.com/office/powerpoint/2010/main" val="2591199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24C8FE-CC06-8F45-9F4E-2832FFAA2682}"/>
              </a:ext>
            </a:extLst>
          </p:cNvPr>
          <p:cNvSpPr>
            <a:spLocks noGrp="1"/>
          </p:cNvSpPr>
          <p:nvPr>
            <p:ph type="title"/>
          </p:nvPr>
        </p:nvSpPr>
        <p:spPr/>
        <p:txBody>
          <a:bodyPr/>
          <a:lstStyle/>
          <a:p>
            <a:r>
              <a:rPr lang="en-US" dirty="0"/>
              <a:t>Areas under the curve</a:t>
            </a:r>
          </a:p>
        </p:txBody>
      </p:sp>
      <p:grpSp>
        <p:nvGrpSpPr>
          <p:cNvPr id="4" name="Group 24">
            <a:extLst>
              <a:ext uri="{FF2B5EF4-FFF2-40B4-BE49-F238E27FC236}">
                <a16:creationId xmlns:a16="http://schemas.microsoft.com/office/drawing/2014/main" xmlns="" id="{0C3BC49C-45FE-2944-8F35-AC8107ACEA36}"/>
              </a:ext>
            </a:extLst>
          </p:cNvPr>
          <p:cNvGrpSpPr>
            <a:grpSpLocks/>
          </p:cNvGrpSpPr>
          <p:nvPr/>
        </p:nvGrpSpPr>
        <p:grpSpPr bwMode="auto">
          <a:xfrm>
            <a:off x="919935" y="2142201"/>
            <a:ext cx="6624548" cy="4249417"/>
            <a:chOff x="867346" y="1255413"/>
            <a:chExt cx="7886647" cy="5813229"/>
          </a:xfrm>
        </p:grpSpPr>
        <p:sp>
          <p:nvSpPr>
            <p:cNvPr id="5" name="AutoShape 3">
              <a:extLst>
                <a:ext uri="{FF2B5EF4-FFF2-40B4-BE49-F238E27FC236}">
                  <a16:creationId xmlns:a16="http://schemas.microsoft.com/office/drawing/2014/main" xmlns="" id="{BF3F3407-2ACC-6845-A8C0-50F3906C307C}"/>
                </a:ext>
              </a:extLst>
            </p:cNvPr>
            <p:cNvSpPr>
              <a:spLocks noChangeArrowheads="1"/>
            </p:cNvSpPr>
            <p:nvPr/>
          </p:nvSpPr>
          <p:spPr bwMode="auto">
            <a:xfrm>
              <a:off x="966973" y="1255413"/>
              <a:ext cx="6614729" cy="3114547"/>
            </a:xfrm>
            <a:prstGeom prst="roundRect">
              <a:avLst>
                <a:gd name="adj" fmla="val 12495"/>
              </a:avLst>
            </a:prstGeom>
            <a:solidFill>
              <a:srgbClr val="D9D9D9"/>
            </a:solidFill>
            <a:ln w="12700">
              <a:solidFill>
                <a:schemeClr val="tx1"/>
              </a:solidFill>
              <a:round/>
              <a:headEnd/>
              <a:tailEnd/>
            </a:ln>
          </p:spPr>
          <p:txBody>
            <a:bodyPr wrap="square" lIns="90487" tIns="44450" rIns="90487" bIns="44450" anchor="ctr">
              <a:spAutoFit/>
            </a:bodyPr>
            <a:lstStyle/>
            <a:p>
              <a:pPr>
                <a:lnSpc>
                  <a:spcPct val="90000"/>
                </a:lnSpc>
              </a:pPr>
              <a:r>
                <a:rPr lang="en-GB" sz="2800" dirty="0">
                  <a:solidFill>
                    <a:srgbClr val="000090"/>
                  </a:solidFill>
                  <a:latin typeface="Helvetica" charset="0"/>
                </a:rPr>
                <a:t>categorical verbal rating scale: pain relief</a:t>
              </a:r>
              <a:endParaRPr lang="en-GB" dirty="0">
                <a:solidFill>
                  <a:srgbClr val="000090"/>
                </a:solidFill>
                <a:latin typeface="Helvetica" charset="0"/>
              </a:endParaRPr>
            </a:p>
            <a:p>
              <a:pPr>
                <a:lnSpc>
                  <a:spcPct val="90000"/>
                </a:lnSpc>
              </a:pPr>
              <a:r>
                <a:rPr lang="en-GB" dirty="0">
                  <a:solidFill>
                    <a:srgbClr val="000090"/>
                  </a:solidFill>
                  <a:latin typeface="Helvetica" charset="0"/>
                </a:rPr>
                <a:t>0 = none</a:t>
              </a:r>
            </a:p>
            <a:p>
              <a:pPr>
                <a:lnSpc>
                  <a:spcPct val="90000"/>
                </a:lnSpc>
              </a:pPr>
              <a:r>
                <a:rPr lang="en-GB" dirty="0">
                  <a:solidFill>
                    <a:srgbClr val="000090"/>
                  </a:solidFill>
                  <a:latin typeface="Helvetica" charset="0"/>
                </a:rPr>
                <a:t>1 = slight</a:t>
              </a:r>
            </a:p>
            <a:p>
              <a:pPr>
                <a:lnSpc>
                  <a:spcPct val="90000"/>
                </a:lnSpc>
              </a:pPr>
              <a:r>
                <a:rPr lang="en-GB" dirty="0">
                  <a:solidFill>
                    <a:srgbClr val="000090"/>
                  </a:solidFill>
                  <a:latin typeface="Helvetica" charset="0"/>
                </a:rPr>
                <a:t>2 = moderate</a:t>
              </a:r>
            </a:p>
            <a:p>
              <a:pPr>
                <a:lnSpc>
                  <a:spcPct val="90000"/>
                </a:lnSpc>
              </a:pPr>
              <a:r>
                <a:rPr lang="en-GB" dirty="0">
                  <a:solidFill>
                    <a:srgbClr val="000090"/>
                  </a:solidFill>
                  <a:latin typeface="Helvetica" charset="0"/>
                </a:rPr>
                <a:t>3 = good</a:t>
              </a:r>
            </a:p>
            <a:p>
              <a:pPr>
                <a:lnSpc>
                  <a:spcPct val="90000"/>
                </a:lnSpc>
              </a:pPr>
              <a:r>
                <a:rPr lang="en-GB" dirty="0">
                  <a:solidFill>
                    <a:srgbClr val="000090"/>
                  </a:solidFill>
                  <a:latin typeface="Helvetica" charset="0"/>
                </a:rPr>
                <a:t>4 = complete</a:t>
              </a:r>
            </a:p>
          </p:txBody>
        </p:sp>
        <p:sp>
          <p:nvSpPr>
            <p:cNvPr id="6" name="Rectangle 5">
              <a:extLst>
                <a:ext uri="{FF2B5EF4-FFF2-40B4-BE49-F238E27FC236}">
                  <a16:creationId xmlns:a16="http://schemas.microsoft.com/office/drawing/2014/main" xmlns="" id="{68187E14-A9D1-FA43-8928-D7B20E5DBB7B}"/>
                </a:ext>
              </a:extLst>
            </p:cNvPr>
            <p:cNvSpPr>
              <a:spLocks noChangeArrowheads="1"/>
            </p:cNvSpPr>
            <p:nvPr/>
          </p:nvSpPr>
          <p:spPr bwMode="auto">
            <a:xfrm>
              <a:off x="4201228" y="2388278"/>
              <a:ext cx="4552765" cy="3325121"/>
            </a:xfrm>
            <a:prstGeom prst="rect">
              <a:avLst/>
            </a:prstGeom>
            <a:solidFill>
              <a:schemeClr val="tx2">
                <a:lumMod val="20000"/>
                <a:lumOff val="80000"/>
              </a:schemeClr>
            </a:solidFill>
            <a:ln w="12700">
              <a:solidFill>
                <a:schemeClr val="tx1"/>
              </a:solidFill>
              <a:miter lim="800000"/>
              <a:headEnd/>
              <a:tailEnd/>
            </a:ln>
            <a:effectLst>
              <a:outerShdw blurRad="63500" dist="107763" dir="3180000" algn="ctr" rotWithShape="0">
                <a:srgbClr val="800000">
                  <a:alpha val="74998"/>
                </a:srgbClr>
              </a:outerShdw>
            </a:effectLst>
          </p:spPr>
          <p:txBody>
            <a:bodyPr wrap="none" anchor="ctr"/>
            <a:lstStyle/>
            <a:p>
              <a:pPr>
                <a:defRPr/>
              </a:pPr>
              <a:endParaRPr lang="en-US">
                <a:ea typeface="ＭＳ Ｐゴシック" charset="-128"/>
                <a:cs typeface="ＭＳ Ｐゴシック" charset="-128"/>
              </a:endParaRPr>
            </a:p>
          </p:txBody>
        </p:sp>
        <p:sp>
          <p:nvSpPr>
            <p:cNvPr id="7" name="AutoShape 5">
              <a:extLst>
                <a:ext uri="{FF2B5EF4-FFF2-40B4-BE49-F238E27FC236}">
                  <a16:creationId xmlns:a16="http://schemas.microsoft.com/office/drawing/2014/main" xmlns="" id="{5FDD52A0-91FC-7241-B6CA-842189909C6D}"/>
                </a:ext>
              </a:extLst>
            </p:cNvPr>
            <p:cNvSpPr>
              <a:spLocks noChangeArrowheads="1"/>
            </p:cNvSpPr>
            <p:nvPr/>
          </p:nvSpPr>
          <p:spPr bwMode="auto">
            <a:xfrm rot="-5400000">
              <a:off x="6196531" y="2498830"/>
              <a:ext cx="1652535" cy="2850396"/>
            </a:xfrm>
            <a:prstGeom prst="rtTriangle">
              <a:avLst/>
            </a:prstGeom>
            <a:solidFill>
              <a:schemeClr val="tx2"/>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eaVert" wrap="none" lIns="90487" tIns="44450" rIns="90487" bIns="44450" anchor="ctr"/>
            <a:lstStyle/>
            <a:p>
              <a:pPr algn="ctr">
                <a:lnSpc>
                  <a:spcPct val="90000"/>
                </a:lnSpc>
              </a:pPr>
              <a:r>
                <a:rPr lang="en-GB" b="1">
                  <a:solidFill>
                    <a:schemeClr val="bg1"/>
                  </a:solidFill>
                  <a:latin typeface="Helvetica" charset="0"/>
                </a:rPr>
                <a:t>TOTPAR</a:t>
              </a:r>
            </a:p>
          </p:txBody>
        </p:sp>
        <p:sp>
          <p:nvSpPr>
            <p:cNvPr id="8" name="Line 6">
              <a:extLst>
                <a:ext uri="{FF2B5EF4-FFF2-40B4-BE49-F238E27FC236}">
                  <a16:creationId xmlns:a16="http://schemas.microsoft.com/office/drawing/2014/main" xmlns="" id="{20A8F8D6-F516-464D-B57D-5F592A1B4F91}"/>
                </a:ext>
              </a:extLst>
            </p:cNvPr>
            <p:cNvSpPr>
              <a:spLocks noChangeShapeType="1"/>
            </p:cNvSpPr>
            <p:nvPr/>
          </p:nvSpPr>
          <p:spPr bwMode="auto">
            <a:xfrm>
              <a:off x="5377851" y="3001234"/>
              <a:ext cx="0" cy="182756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7">
              <a:extLst>
                <a:ext uri="{FF2B5EF4-FFF2-40B4-BE49-F238E27FC236}">
                  <a16:creationId xmlns:a16="http://schemas.microsoft.com/office/drawing/2014/main" xmlns="" id="{6CE26DAE-C3AB-FE42-96E7-5A655551503C}"/>
                </a:ext>
              </a:extLst>
            </p:cNvPr>
            <p:cNvSpPr>
              <a:spLocks noChangeShapeType="1"/>
            </p:cNvSpPr>
            <p:nvPr/>
          </p:nvSpPr>
          <p:spPr bwMode="auto">
            <a:xfrm>
              <a:off x="5382931" y="4833951"/>
              <a:ext cx="320860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Rectangle 8">
              <a:extLst>
                <a:ext uri="{FF2B5EF4-FFF2-40B4-BE49-F238E27FC236}">
                  <a16:creationId xmlns:a16="http://schemas.microsoft.com/office/drawing/2014/main" xmlns="" id="{263265FC-8070-7440-ABB9-DAFB29F30D6C}"/>
                </a:ext>
              </a:extLst>
            </p:cNvPr>
            <p:cNvSpPr>
              <a:spLocks noChangeArrowheads="1"/>
            </p:cNvSpPr>
            <p:nvPr/>
          </p:nvSpPr>
          <p:spPr bwMode="auto">
            <a:xfrm>
              <a:off x="6437222" y="5124818"/>
              <a:ext cx="1411378" cy="371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2000" b="1">
                  <a:latin typeface="Helvetica" charset="0"/>
                </a:rPr>
                <a:t>Time (h)</a:t>
              </a:r>
            </a:p>
          </p:txBody>
        </p:sp>
        <p:sp>
          <p:nvSpPr>
            <p:cNvPr id="11" name="Rectangle 9">
              <a:extLst>
                <a:ext uri="{FF2B5EF4-FFF2-40B4-BE49-F238E27FC236}">
                  <a16:creationId xmlns:a16="http://schemas.microsoft.com/office/drawing/2014/main" xmlns="" id="{9D6AB7FB-16E9-6E44-93DF-60567385C327}"/>
                </a:ext>
              </a:extLst>
            </p:cNvPr>
            <p:cNvSpPr>
              <a:spLocks noChangeArrowheads="1"/>
            </p:cNvSpPr>
            <p:nvPr/>
          </p:nvSpPr>
          <p:spPr bwMode="auto">
            <a:xfrm>
              <a:off x="4209238" y="3720678"/>
              <a:ext cx="972361" cy="371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2000" b="1">
                  <a:latin typeface="Helvetica" charset="0"/>
                </a:rPr>
                <a:t>catPR</a:t>
              </a:r>
              <a:endParaRPr lang="en-GB" b="1">
                <a:latin typeface="Helvetica" charset="0"/>
              </a:endParaRPr>
            </a:p>
          </p:txBody>
        </p:sp>
        <p:sp>
          <p:nvSpPr>
            <p:cNvPr id="12" name="Rectangle 10">
              <a:extLst>
                <a:ext uri="{FF2B5EF4-FFF2-40B4-BE49-F238E27FC236}">
                  <a16:creationId xmlns:a16="http://schemas.microsoft.com/office/drawing/2014/main" xmlns="" id="{D4F79C60-4CF2-1444-B6D7-4D6D7450E9E6}"/>
                </a:ext>
              </a:extLst>
            </p:cNvPr>
            <p:cNvSpPr>
              <a:spLocks noChangeArrowheads="1"/>
            </p:cNvSpPr>
            <p:nvPr/>
          </p:nvSpPr>
          <p:spPr bwMode="auto">
            <a:xfrm>
              <a:off x="5062833" y="4635750"/>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0</a:t>
              </a:r>
            </a:p>
          </p:txBody>
        </p:sp>
        <p:sp>
          <p:nvSpPr>
            <p:cNvPr id="13" name="Rectangle 11">
              <a:extLst>
                <a:ext uri="{FF2B5EF4-FFF2-40B4-BE49-F238E27FC236}">
                  <a16:creationId xmlns:a16="http://schemas.microsoft.com/office/drawing/2014/main" xmlns="" id="{28F2F04E-776E-574F-8526-C4BF916A4CD8}"/>
                </a:ext>
              </a:extLst>
            </p:cNvPr>
            <p:cNvSpPr>
              <a:spLocks noChangeArrowheads="1"/>
            </p:cNvSpPr>
            <p:nvPr/>
          </p:nvSpPr>
          <p:spPr bwMode="auto">
            <a:xfrm>
              <a:off x="5062833" y="2904707"/>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4</a:t>
              </a:r>
            </a:p>
          </p:txBody>
        </p:sp>
        <p:sp>
          <p:nvSpPr>
            <p:cNvPr id="14" name="Rectangle 12">
              <a:extLst>
                <a:ext uri="{FF2B5EF4-FFF2-40B4-BE49-F238E27FC236}">
                  <a16:creationId xmlns:a16="http://schemas.microsoft.com/office/drawing/2014/main" xmlns="" id="{44C0650C-14C3-FC4F-BF62-DC54FDC7210E}"/>
                </a:ext>
              </a:extLst>
            </p:cNvPr>
            <p:cNvSpPr>
              <a:spLocks noChangeArrowheads="1"/>
            </p:cNvSpPr>
            <p:nvPr/>
          </p:nvSpPr>
          <p:spPr bwMode="auto">
            <a:xfrm>
              <a:off x="5062833" y="4173710"/>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1</a:t>
              </a:r>
            </a:p>
          </p:txBody>
        </p:sp>
        <p:sp>
          <p:nvSpPr>
            <p:cNvPr id="15" name="Rectangle 13">
              <a:extLst>
                <a:ext uri="{FF2B5EF4-FFF2-40B4-BE49-F238E27FC236}">
                  <a16:creationId xmlns:a16="http://schemas.microsoft.com/office/drawing/2014/main" xmlns="" id="{C3D48D80-D650-ED44-90DA-F9F0538153B0}"/>
                </a:ext>
              </a:extLst>
            </p:cNvPr>
            <p:cNvSpPr>
              <a:spLocks noChangeArrowheads="1"/>
            </p:cNvSpPr>
            <p:nvPr/>
          </p:nvSpPr>
          <p:spPr bwMode="auto">
            <a:xfrm>
              <a:off x="5062833" y="3739984"/>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2</a:t>
              </a:r>
            </a:p>
          </p:txBody>
        </p:sp>
        <p:sp>
          <p:nvSpPr>
            <p:cNvPr id="16" name="Rectangle 14">
              <a:extLst>
                <a:ext uri="{FF2B5EF4-FFF2-40B4-BE49-F238E27FC236}">
                  <a16:creationId xmlns:a16="http://schemas.microsoft.com/office/drawing/2014/main" xmlns="" id="{2E82C107-D4D5-8E44-BF5B-0B07EE9DBECD}"/>
                </a:ext>
              </a:extLst>
            </p:cNvPr>
            <p:cNvSpPr>
              <a:spLocks noChangeArrowheads="1"/>
            </p:cNvSpPr>
            <p:nvPr/>
          </p:nvSpPr>
          <p:spPr bwMode="auto">
            <a:xfrm>
              <a:off x="5062833" y="3307545"/>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3</a:t>
              </a:r>
            </a:p>
          </p:txBody>
        </p:sp>
        <p:sp>
          <p:nvSpPr>
            <p:cNvPr id="17" name="Rectangle 15">
              <a:extLst>
                <a:ext uri="{FF2B5EF4-FFF2-40B4-BE49-F238E27FC236}">
                  <a16:creationId xmlns:a16="http://schemas.microsoft.com/office/drawing/2014/main" xmlns="" id="{2AE15F0C-3C87-A44E-AA81-E0A72694CA8A}"/>
                </a:ext>
              </a:extLst>
            </p:cNvPr>
            <p:cNvSpPr>
              <a:spLocks noChangeArrowheads="1"/>
            </p:cNvSpPr>
            <p:nvPr/>
          </p:nvSpPr>
          <p:spPr bwMode="auto">
            <a:xfrm>
              <a:off x="5375310" y="4867414"/>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0</a:t>
              </a:r>
            </a:p>
          </p:txBody>
        </p:sp>
        <p:sp>
          <p:nvSpPr>
            <p:cNvPr id="18" name="Rectangle 16">
              <a:extLst>
                <a:ext uri="{FF2B5EF4-FFF2-40B4-BE49-F238E27FC236}">
                  <a16:creationId xmlns:a16="http://schemas.microsoft.com/office/drawing/2014/main" xmlns="" id="{78CEE200-9C00-0341-AC31-E140728A624E}"/>
                </a:ext>
              </a:extLst>
            </p:cNvPr>
            <p:cNvSpPr>
              <a:spLocks noChangeArrowheads="1"/>
            </p:cNvSpPr>
            <p:nvPr/>
          </p:nvSpPr>
          <p:spPr bwMode="auto">
            <a:xfrm>
              <a:off x="6263201" y="4867414"/>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2</a:t>
              </a:r>
            </a:p>
          </p:txBody>
        </p:sp>
        <p:sp>
          <p:nvSpPr>
            <p:cNvPr id="19" name="Rectangle 17">
              <a:extLst>
                <a:ext uri="{FF2B5EF4-FFF2-40B4-BE49-F238E27FC236}">
                  <a16:creationId xmlns:a16="http://schemas.microsoft.com/office/drawing/2014/main" xmlns="" id="{4EC5A685-DC19-E542-9D54-D27A38976F51}"/>
                </a:ext>
              </a:extLst>
            </p:cNvPr>
            <p:cNvSpPr>
              <a:spLocks noChangeArrowheads="1"/>
            </p:cNvSpPr>
            <p:nvPr/>
          </p:nvSpPr>
          <p:spPr bwMode="auto">
            <a:xfrm>
              <a:off x="7341626" y="4867414"/>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4</a:t>
              </a:r>
            </a:p>
          </p:txBody>
        </p:sp>
        <p:sp>
          <p:nvSpPr>
            <p:cNvPr id="20" name="Rectangle 18">
              <a:extLst>
                <a:ext uri="{FF2B5EF4-FFF2-40B4-BE49-F238E27FC236}">
                  <a16:creationId xmlns:a16="http://schemas.microsoft.com/office/drawing/2014/main" xmlns="" id="{859229B7-AC38-4549-B5C1-ED3401B461E6}"/>
                </a:ext>
              </a:extLst>
            </p:cNvPr>
            <p:cNvSpPr>
              <a:spLocks noChangeArrowheads="1"/>
            </p:cNvSpPr>
            <p:nvPr/>
          </p:nvSpPr>
          <p:spPr bwMode="auto">
            <a:xfrm>
              <a:off x="8350189" y="4867414"/>
              <a:ext cx="246425" cy="59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a:latin typeface="Helvetica" charset="0"/>
                </a:rPr>
                <a:t>6</a:t>
              </a:r>
            </a:p>
          </p:txBody>
        </p:sp>
        <p:sp>
          <p:nvSpPr>
            <p:cNvPr id="21" name="Line 19">
              <a:extLst>
                <a:ext uri="{FF2B5EF4-FFF2-40B4-BE49-F238E27FC236}">
                  <a16:creationId xmlns:a16="http://schemas.microsoft.com/office/drawing/2014/main" xmlns="" id="{A0F2DE99-E541-B341-BACA-1A3E41E1CC26}"/>
                </a:ext>
              </a:extLst>
            </p:cNvPr>
            <p:cNvSpPr>
              <a:spLocks noChangeShapeType="1"/>
            </p:cNvSpPr>
            <p:nvPr/>
          </p:nvSpPr>
          <p:spPr bwMode="auto">
            <a:xfrm>
              <a:off x="5567409" y="3026974"/>
              <a:ext cx="2842775" cy="0"/>
            </a:xfrm>
            <a:prstGeom prst="line">
              <a:avLst/>
            </a:prstGeom>
            <a:noFill/>
            <a:ln w="1270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Rectangle 20">
              <a:extLst>
                <a:ext uri="{FF2B5EF4-FFF2-40B4-BE49-F238E27FC236}">
                  <a16:creationId xmlns:a16="http://schemas.microsoft.com/office/drawing/2014/main" xmlns="" id="{7C5CA37F-71BF-FA4C-B6BB-D402E23D26F9}"/>
                </a:ext>
              </a:extLst>
            </p:cNvPr>
            <p:cNvSpPr>
              <a:spLocks noChangeArrowheads="1"/>
            </p:cNvSpPr>
            <p:nvPr/>
          </p:nvSpPr>
          <p:spPr bwMode="auto">
            <a:xfrm>
              <a:off x="6172201" y="2541659"/>
              <a:ext cx="1962050" cy="343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nSpc>
                  <a:spcPct val="90000"/>
                </a:lnSpc>
              </a:pPr>
              <a:r>
                <a:rPr lang="en-GB" sz="1800" b="1" dirty="0" err="1">
                  <a:solidFill>
                    <a:srgbClr val="800000"/>
                  </a:solidFill>
                  <a:latin typeface="Helvetica" charset="0"/>
                </a:rPr>
                <a:t>maxTOTPAR</a:t>
              </a:r>
              <a:endParaRPr lang="en-GB" sz="1800" b="1" dirty="0">
                <a:solidFill>
                  <a:srgbClr val="800000"/>
                </a:solidFill>
                <a:latin typeface="Helvetica" charset="0"/>
              </a:endParaRPr>
            </a:p>
          </p:txBody>
        </p:sp>
        <p:grpSp>
          <p:nvGrpSpPr>
            <p:cNvPr id="23" name="Group 21">
              <a:extLst>
                <a:ext uri="{FF2B5EF4-FFF2-40B4-BE49-F238E27FC236}">
                  <a16:creationId xmlns:a16="http://schemas.microsoft.com/office/drawing/2014/main" xmlns="" id="{FDEEE25A-90AF-164A-A3F3-B86804661FB4}"/>
                </a:ext>
              </a:extLst>
            </p:cNvPr>
            <p:cNvGrpSpPr>
              <a:grpSpLocks/>
            </p:cNvGrpSpPr>
            <p:nvPr/>
          </p:nvGrpSpPr>
          <p:grpSpPr bwMode="auto">
            <a:xfrm>
              <a:off x="867346" y="5584706"/>
              <a:ext cx="5642362" cy="1483936"/>
              <a:chOff x="369" y="3342"/>
              <a:chExt cx="4442" cy="1153"/>
            </a:xfrm>
          </p:grpSpPr>
          <p:sp>
            <p:nvSpPr>
              <p:cNvPr id="24" name="Rectangle 22">
                <a:extLst>
                  <a:ext uri="{FF2B5EF4-FFF2-40B4-BE49-F238E27FC236}">
                    <a16:creationId xmlns:a16="http://schemas.microsoft.com/office/drawing/2014/main" xmlns="" id="{B6D71E4E-F10E-E744-9FF4-4243CB4C2F3A}"/>
                  </a:ext>
                </a:extLst>
              </p:cNvPr>
              <p:cNvSpPr>
                <a:spLocks noChangeArrowheads="1"/>
              </p:cNvSpPr>
              <p:nvPr/>
            </p:nvSpPr>
            <p:spPr bwMode="auto">
              <a:xfrm>
                <a:off x="369" y="3342"/>
                <a:ext cx="4442" cy="1153"/>
              </a:xfrm>
              <a:prstGeom prst="rect">
                <a:avLst/>
              </a:prstGeom>
              <a:solidFill>
                <a:srgbClr val="D9D9D9"/>
              </a:solidFill>
              <a:ln w="12700">
                <a:solidFill>
                  <a:schemeClr val="tx1"/>
                </a:solidFill>
                <a:miter lim="800000"/>
                <a:headEnd/>
                <a:tailEnd/>
              </a:ln>
            </p:spPr>
            <p:txBody>
              <a:bodyPr wrap="none" lIns="90487" tIns="44450" rIns="90487" bIns="44450" anchor="ctr"/>
              <a:lstStyle/>
              <a:p>
                <a:pPr>
                  <a:lnSpc>
                    <a:spcPct val="90000"/>
                  </a:lnSpc>
                  <a:tabLst>
                    <a:tab pos="2000250" algn="l"/>
                  </a:tabLst>
                </a:pPr>
                <a:r>
                  <a:rPr lang="en-GB" sz="1800" dirty="0">
                    <a:solidFill>
                      <a:srgbClr val="000090"/>
                    </a:solidFill>
                    <a:latin typeface="Helvetica" charset="0"/>
                  </a:rPr>
                  <a:t>   TOTPAR</a:t>
                </a:r>
              </a:p>
              <a:p>
                <a:pPr>
                  <a:lnSpc>
                    <a:spcPct val="90000"/>
                  </a:lnSpc>
                  <a:tabLst>
                    <a:tab pos="2000250" algn="l"/>
                  </a:tabLst>
                </a:pPr>
                <a:r>
                  <a:rPr lang="en-GB" sz="1800" dirty="0">
                    <a:solidFill>
                      <a:srgbClr val="000090"/>
                    </a:solidFill>
                    <a:latin typeface="Helvetica" charset="0"/>
                  </a:rPr>
                  <a:t> 	x 100 = %</a:t>
                </a:r>
                <a:r>
                  <a:rPr lang="en-GB" sz="1800" dirty="0" err="1">
                    <a:solidFill>
                      <a:srgbClr val="000090"/>
                    </a:solidFill>
                    <a:latin typeface="Helvetica" charset="0"/>
                  </a:rPr>
                  <a:t>maxTOTPAR</a:t>
                </a:r>
                <a:endParaRPr lang="en-GB" sz="1800" dirty="0">
                  <a:solidFill>
                    <a:srgbClr val="000090"/>
                  </a:solidFill>
                  <a:latin typeface="Helvetica" charset="0"/>
                </a:endParaRPr>
              </a:p>
              <a:p>
                <a:pPr>
                  <a:lnSpc>
                    <a:spcPct val="90000"/>
                  </a:lnSpc>
                  <a:tabLst>
                    <a:tab pos="2000250" algn="l"/>
                  </a:tabLst>
                </a:pPr>
                <a:r>
                  <a:rPr lang="en-GB" sz="1800" dirty="0" err="1">
                    <a:solidFill>
                      <a:srgbClr val="000090"/>
                    </a:solidFill>
                    <a:latin typeface="Helvetica" charset="0"/>
                  </a:rPr>
                  <a:t>maxTOTPAR</a:t>
                </a:r>
                <a:endParaRPr lang="en-GB" sz="1800" dirty="0">
                  <a:solidFill>
                    <a:srgbClr val="000090"/>
                  </a:solidFill>
                  <a:latin typeface="Helvetica" charset="0"/>
                </a:endParaRPr>
              </a:p>
            </p:txBody>
          </p:sp>
          <p:sp>
            <p:nvSpPr>
              <p:cNvPr id="25" name="Line 23">
                <a:extLst>
                  <a:ext uri="{FF2B5EF4-FFF2-40B4-BE49-F238E27FC236}">
                    <a16:creationId xmlns:a16="http://schemas.microsoft.com/office/drawing/2014/main" xmlns="" id="{7E46A275-6D16-A849-A34B-D9F1810D92FF}"/>
                  </a:ext>
                </a:extLst>
              </p:cNvPr>
              <p:cNvSpPr>
                <a:spLocks noChangeShapeType="1"/>
              </p:cNvSpPr>
              <p:nvPr/>
            </p:nvSpPr>
            <p:spPr bwMode="auto">
              <a:xfrm>
                <a:off x="520" y="3914"/>
                <a:ext cx="99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Tree>
    <p:extLst>
      <p:ext uri="{BB962C8B-B14F-4D97-AF65-F5344CB8AC3E}">
        <p14:creationId xmlns:p14="http://schemas.microsoft.com/office/powerpoint/2010/main" val="2584552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D3511E-DE82-DF45-8D2F-50008F6972B7}"/>
              </a:ext>
            </a:extLst>
          </p:cNvPr>
          <p:cNvSpPr>
            <a:spLocks noGrp="1"/>
          </p:cNvSpPr>
          <p:nvPr>
            <p:ph type="title"/>
          </p:nvPr>
        </p:nvSpPr>
        <p:spPr>
          <a:xfrm>
            <a:off x="439737" y="1317600"/>
            <a:ext cx="7327283" cy="632838"/>
          </a:xfrm>
        </p:spPr>
        <p:txBody>
          <a:bodyPr/>
          <a:lstStyle/>
          <a:p>
            <a:r>
              <a:rPr lang="en-US" dirty="0"/>
              <a:t>Combining different pain measures</a:t>
            </a:r>
          </a:p>
        </p:txBody>
      </p:sp>
      <p:sp>
        <p:nvSpPr>
          <p:cNvPr id="3" name="Content Placeholder 2">
            <a:extLst>
              <a:ext uri="{FF2B5EF4-FFF2-40B4-BE49-F238E27FC236}">
                <a16:creationId xmlns:a16="http://schemas.microsoft.com/office/drawing/2014/main" xmlns="" id="{FDEEDC54-8665-EA49-A866-51F78301B338}"/>
              </a:ext>
            </a:extLst>
          </p:cNvPr>
          <p:cNvSpPr>
            <a:spLocks noGrp="1"/>
          </p:cNvSpPr>
          <p:nvPr>
            <p:ph idx="1"/>
          </p:nvPr>
        </p:nvSpPr>
        <p:spPr>
          <a:xfrm>
            <a:off x="439738" y="2275199"/>
            <a:ext cx="7972742" cy="2632363"/>
          </a:xfrm>
        </p:spPr>
        <p:txBody>
          <a:bodyPr/>
          <a:lstStyle/>
          <a:p>
            <a:pPr marL="342900" indent="-342900">
              <a:buClrTx/>
              <a:buFont typeface="Arial" panose="020B0604020202020204" pitchFamily="34" charset="0"/>
              <a:buChar char="•"/>
            </a:pPr>
            <a:r>
              <a:rPr lang="en-US" dirty="0"/>
              <a:t>Generally cannot combine pain intensity with pain relief scores: they have different directions – low is good for intensity, high is good for relief</a:t>
            </a:r>
          </a:p>
          <a:p>
            <a:pPr marL="342900" indent="-342900">
              <a:buClrTx/>
              <a:buFont typeface="Arial" panose="020B0604020202020204" pitchFamily="34" charset="0"/>
              <a:buChar char="•"/>
            </a:pPr>
            <a:r>
              <a:rPr lang="en-US" dirty="0"/>
              <a:t>Combining </a:t>
            </a:r>
            <a:r>
              <a:rPr lang="en-US" dirty="0" smtClean="0"/>
              <a:t>0 - 10 </a:t>
            </a:r>
            <a:r>
              <a:rPr lang="en-US" dirty="0"/>
              <a:t>and </a:t>
            </a:r>
            <a:r>
              <a:rPr lang="en-US" dirty="0" smtClean="0"/>
              <a:t>0 - 100 </a:t>
            </a:r>
            <a:r>
              <a:rPr lang="en-US" dirty="0"/>
              <a:t>scales is frequently done, using a common base of 10 or 100 (5.6 becomes 56, or vice versa, for example)</a:t>
            </a:r>
          </a:p>
          <a:p>
            <a:pPr marL="342900" indent="-342900">
              <a:buClrTx/>
              <a:buFont typeface="Arial" panose="020B0604020202020204" pitchFamily="34" charset="0"/>
              <a:buChar char="•"/>
            </a:pPr>
            <a:r>
              <a:rPr lang="en-US" dirty="0"/>
              <a:t>Better to use Mean Difference rather than SMD because  the MD is more meaningful</a:t>
            </a:r>
          </a:p>
          <a:p>
            <a:pPr marL="342900" indent="-342900">
              <a:buClrTx/>
              <a:buFont typeface="Arial" panose="020B0604020202020204" pitchFamily="34" charset="0"/>
              <a:buChar char="•"/>
            </a:pPr>
            <a:r>
              <a:rPr lang="en-US" dirty="0"/>
              <a:t>Difficult to combine </a:t>
            </a:r>
            <a:r>
              <a:rPr lang="en-US" dirty="0" smtClean="0"/>
              <a:t>0 - 10 </a:t>
            </a:r>
            <a:r>
              <a:rPr lang="en-US" dirty="0"/>
              <a:t>or </a:t>
            </a:r>
            <a:r>
              <a:rPr lang="en-US" dirty="0" smtClean="0"/>
              <a:t>0 - 100 </a:t>
            </a:r>
            <a:r>
              <a:rPr lang="en-US" dirty="0"/>
              <a:t>scales with categorical scales</a:t>
            </a:r>
          </a:p>
          <a:p>
            <a:pPr marL="342900" indent="-342900">
              <a:buClrTx/>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xmlns="" id="{94A939D0-85FA-DA4B-8823-BDCA37365F1C}"/>
              </a:ext>
            </a:extLst>
          </p:cNvPr>
          <p:cNvSpPr txBox="1"/>
          <p:nvPr/>
        </p:nvSpPr>
        <p:spPr>
          <a:xfrm>
            <a:off x="439737" y="5099125"/>
            <a:ext cx="8037289" cy="1200329"/>
          </a:xfrm>
          <a:prstGeom prst="rect">
            <a:avLst/>
          </a:prstGeom>
          <a:solidFill>
            <a:schemeClr val="bg1">
              <a:lumMod val="95000"/>
            </a:schemeClr>
          </a:solidFill>
        </p:spPr>
        <p:txBody>
          <a:bodyPr wrap="square" rtlCol="0">
            <a:spAutoFit/>
          </a:bodyPr>
          <a:lstStyle/>
          <a:p>
            <a:r>
              <a:rPr lang="en-US" dirty="0"/>
              <a:t>Evidence detail: it is known that categorical or VAS pain intensity and pain relief scales, and global rating scales, all provide the same estimate of efficacy when studies in individual patient data analyses from the same group of trials using identical methods</a:t>
            </a:r>
          </a:p>
        </p:txBody>
      </p:sp>
    </p:spTree>
    <p:extLst>
      <p:ext uri="{BB962C8B-B14F-4D97-AF65-F5344CB8AC3E}">
        <p14:creationId xmlns:p14="http://schemas.microsoft.com/office/powerpoint/2010/main" val="2510468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68994C-4A9B-494E-AD73-CF9369AF9B00}"/>
              </a:ext>
            </a:extLst>
          </p:cNvPr>
          <p:cNvSpPr>
            <a:spLocks noGrp="1"/>
          </p:cNvSpPr>
          <p:nvPr>
            <p:ph type="title"/>
          </p:nvPr>
        </p:nvSpPr>
        <p:spPr/>
        <p:txBody>
          <a:bodyPr/>
          <a:lstStyle/>
          <a:p>
            <a:r>
              <a:rPr lang="en-US" dirty="0"/>
              <a:t>Other measurements</a:t>
            </a:r>
          </a:p>
        </p:txBody>
      </p:sp>
      <p:sp>
        <p:nvSpPr>
          <p:cNvPr id="3" name="Content Placeholder 2">
            <a:extLst>
              <a:ext uri="{FF2B5EF4-FFF2-40B4-BE49-F238E27FC236}">
                <a16:creationId xmlns:a16="http://schemas.microsoft.com/office/drawing/2014/main" xmlns="" id="{1B15370C-63BF-FB4C-A1AC-3138A137CB39}"/>
              </a:ext>
            </a:extLst>
          </p:cNvPr>
          <p:cNvSpPr txBox="1">
            <a:spLocks/>
          </p:cNvSpPr>
          <p:nvPr/>
        </p:nvSpPr>
        <p:spPr>
          <a:xfrm>
            <a:off x="439738" y="2275200"/>
            <a:ext cx="6917992" cy="3909600"/>
          </a:xfrm>
          <a:prstGeom prst="rect">
            <a:avLst/>
          </a:prstGeom>
        </p:spPr>
        <p:txBody>
          <a:bodyPr/>
          <a:lst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buClrTx/>
              <a:buFont typeface="Wingdings" pitchFamily="2" charset="2"/>
              <a:buChar char="Ø"/>
            </a:pPr>
            <a:r>
              <a:rPr lang="en-US" dirty="0"/>
              <a:t>Other measures may be made and may be relevant depending on:</a:t>
            </a:r>
          </a:p>
          <a:p>
            <a:pPr marL="522288" lvl="1" indent="-342900">
              <a:buClrTx/>
              <a:buFont typeface="Wingdings" pitchFamily="2" charset="2"/>
              <a:buChar char="Ø"/>
            </a:pPr>
            <a:r>
              <a:rPr lang="en-US" dirty="0" smtClean="0"/>
              <a:t>type </a:t>
            </a:r>
            <a:r>
              <a:rPr lang="en-US" dirty="0"/>
              <a:t>of intervention or surgery</a:t>
            </a:r>
          </a:p>
          <a:p>
            <a:pPr marL="522288" lvl="1" indent="-342900">
              <a:buClrTx/>
              <a:buFont typeface="Wingdings" pitchFamily="2" charset="2"/>
              <a:buChar char="Ø"/>
            </a:pPr>
            <a:r>
              <a:rPr lang="en-US" dirty="0" smtClean="0"/>
              <a:t>type </a:t>
            </a:r>
            <a:r>
              <a:rPr lang="en-US" dirty="0"/>
              <a:t>of patients</a:t>
            </a:r>
          </a:p>
          <a:p>
            <a:pPr marL="522288" lvl="1" indent="-342900">
              <a:buClrTx/>
              <a:buFont typeface="Wingdings" pitchFamily="2" charset="2"/>
              <a:buChar char="Ø"/>
            </a:pPr>
            <a:r>
              <a:rPr lang="en-US" dirty="0" smtClean="0"/>
              <a:t>single </a:t>
            </a:r>
            <a:r>
              <a:rPr lang="en-US" dirty="0"/>
              <a:t>or multiple dose</a:t>
            </a:r>
          </a:p>
          <a:p>
            <a:pPr marL="522288" lvl="1" indent="-342900">
              <a:buClrTx/>
              <a:buFont typeface="Wingdings" pitchFamily="2" charset="2"/>
              <a:buChar char="Ø"/>
            </a:pPr>
            <a:r>
              <a:rPr lang="en-US" dirty="0" smtClean="0"/>
              <a:t>duration </a:t>
            </a:r>
            <a:r>
              <a:rPr lang="en-US" dirty="0"/>
              <a:t>of the study</a:t>
            </a:r>
          </a:p>
          <a:p>
            <a:pPr marL="342900" indent="-342900">
              <a:buClrTx/>
              <a:buFont typeface="Wingdings" pitchFamily="2" charset="2"/>
              <a:buChar char="Ø"/>
            </a:pPr>
            <a:r>
              <a:rPr lang="en-US" dirty="0"/>
              <a:t>Other measures and outcomes will be the subject of later sections</a:t>
            </a:r>
          </a:p>
          <a:p>
            <a:pPr marL="342900" indent="-342900">
              <a:buClrTx/>
              <a:buFont typeface="Wingdings" pitchFamily="2" charset="2"/>
              <a:buChar char="Ø"/>
            </a:pPr>
            <a:endParaRPr lang="en-US" dirty="0"/>
          </a:p>
          <a:p>
            <a:endParaRPr lang="en-US" dirty="0"/>
          </a:p>
        </p:txBody>
      </p:sp>
    </p:spTree>
    <p:extLst>
      <p:ext uri="{BB962C8B-B14F-4D97-AF65-F5344CB8AC3E}">
        <p14:creationId xmlns:p14="http://schemas.microsoft.com/office/powerpoint/2010/main" val="2350253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2D82F5A2-FC16-0E49-9E6F-66288F6A56A8}"/>
              </a:ext>
            </a:extLst>
          </p:cNvPr>
          <p:cNvSpPr>
            <a:spLocks noGrp="1"/>
          </p:cNvSpPr>
          <p:nvPr>
            <p:ph type="title"/>
          </p:nvPr>
        </p:nvSpPr>
        <p:spPr/>
        <p:txBody>
          <a:bodyPr/>
          <a:lstStyle/>
          <a:p>
            <a:r>
              <a:rPr lang="en-US" dirty="0"/>
              <a:t>Acknowledgements</a:t>
            </a:r>
          </a:p>
        </p:txBody>
      </p:sp>
      <p:sp>
        <p:nvSpPr>
          <p:cNvPr id="4" name="Content Placeholder 3">
            <a:extLst>
              <a:ext uri="{FF2B5EF4-FFF2-40B4-BE49-F238E27FC236}">
                <a16:creationId xmlns:a16="http://schemas.microsoft.com/office/drawing/2014/main" xmlns="" id="{597749F0-07AD-FB4B-8F91-4C24667DA588}"/>
              </a:ext>
            </a:extLst>
          </p:cNvPr>
          <p:cNvSpPr>
            <a:spLocks noGrp="1"/>
          </p:cNvSpPr>
          <p:nvPr>
            <p:ph idx="1"/>
          </p:nvPr>
        </p:nvSpPr>
        <p:spPr>
          <a:xfrm>
            <a:off x="439737" y="2275200"/>
            <a:ext cx="7931753" cy="3909600"/>
          </a:xfrm>
        </p:spPr>
        <p:txBody>
          <a:bodyPr/>
          <a:lstStyle/>
          <a:p>
            <a:pPr marL="342900" indent="-342900">
              <a:buClrTx/>
              <a:buFont typeface="Wingdings" panose="05000000000000000000" pitchFamily="2" charset="2"/>
              <a:buChar char="v"/>
            </a:pPr>
            <a:r>
              <a:rPr lang="en-US" dirty="0"/>
              <a:t>Thank you to the </a:t>
            </a:r>
            <a:r>
              <a:rPr lang="en-US" dirty="0">
                <a:solidFill>
                  <a:schemeClr val="bg2"/>
                </a:solidFill>
              </a:rPr>
              <a:t>Cochrane Network Innovation Fund</a:t>
            </a:r>
          </a:p>
          <a:p>
            <a:pPr marL="342900" indent="-342900">
              <a:buClrTx/>
              <a:buFont typeface="Wingdings" panose="05000000000000000000" pitchFamily="2" charset="2"/>
              <a:buChar char="v"/>
            </a:pPr>
            <a:r>
              <a:rPr lang="en-US" dirty="0"/>
              <a:t>Thank you to </a:t>
            </a:r>
            <a:r>
              <a:rPr lang="en-US" dirty="0">
                <a:solidFill>
                  <a:schemeClr val="bg2"/>
                </a:solidFill>
              </a:rPr>
              <a:t>Mohammed A. </a:t>
            </a:r>
            <a:r>
              <a:rPr lang="en-US" dirty="0" err="1">
                <a:solidFill>
                  <a:schemeClr val="bg2"/>
                </a:solidFill>
              </a:rPr>
              <a:t>Abusayed</a:t>
            </a:r>
            <a:r>
              <a:rPr lang="en-US" dirty="0">
                <a:solidFill>
                  <a:schemeClr val="bg2"/>
                </a:solidFill>
              </a:rPr>
              <a:t> </a:t>
            </a:r>
            <a:r>
              <a:rPr lang="en-US" dirty="0"/>
              <a:t>(University Hospitals of Derby and Burton, UK) for auditing reviews of interventions for pain in the </a:t>
            </a:r>
            <a:r>
              <a:rPr lang="en-US" i="1" dirty="0"/>
              <a:t>Cochrane Library </a:t>
            </a:r>
            <a:r>
              <a:rPr lang="en-US" dirty="0"/>
              <a:t>in 2016</a:t>
            </a:r>
          </a:p>
          <a:p>
            <a:pPr marL="342900" indent="-342900">
              <a:buClrTx/>
              <a:buFont typeface="Wingdings" panose="05000000000000000000" pitchFamily="2" charset="2"/>
              <a:buChar char="v"/>
            </a:pPr>
            <a:r>
              <a:rPr lang="en-US" dirty="0"/>
              <a:t>Thank you to all the </a:t>
            </a:r>
            <a:r>
              <a:rPr lang="en-US" dirty="0">
                <a:solidFill>
                  <a:schemeClr val="bg2"/>
                </a:solidFill>
              </a:rPr>
              <a:t>project team members and MOSS key contacts</a:t>
            </a:r>
          </a:p>
          <a:p>
            <a:pPr algn="ctr">
              <a:buClrTx/>
            </a:pPr>
            <a:r>
              <a:rPr lang="en-US" sz="1200" dirty="0"/>
              <a:t>Joanne Abbott; Geert Crombez; Rob </a:t>
            </a:r>
            <a:r>
              <a:rPr lang="en-US" sz="1200" dirty="0" err="1"/>
              <a:t>Dellavalle</a:t>
            </a:r>
            <a:r>
              <a:rPr lang="en-US" sz="1200" dirty="0"/>
              <a:t>; Christopher Eccleston; Anna Erskine; Emma Fisher; Kerry Harding; Jennifer Hilgart; John Lawrenson; Hopin Lee; Nuala Livingstone; Lara Maxwell; Andrew Moore; Gill Norman; Neil O'Connell; Roses Parker; Phil Riley; Kate Seers; Teo Aminah Wasteneys Quay; Andrew Smith; Martin </a:t>
            </a:r>
            <a:r>
              <a:rPr lang="en-US" sz="1200" dirty="0" err="1"/>
              <a:t>Tramèr</a:t>
            </a:r>
            <a:r>
              <a:rPr lang="en-US" sz="1200" dirty="0"/>
              <a:t>; Peter Tugwell; Katie Webster; Amanda C de C Williams</a:t>
            </a:r>
          </a:p>
          <a:p>
            <a:pPr algn="ctr">
              <a:buClrTx/>
            </a:pPr>
            <a:endParaRPr lang="en-US" sz="1200" dirty="0"/>
          </a:p>
          <a:p>
            <a:pPr>
              <a:buClrTx/>
            </a:pPr>
            <a:r>
              <a:rPr lang="en-US" dirty="0">
                <a:solidFill>
                  <a:srgbClr val="C00000"/>
                </a:solidFill>
              </a:rPr>
              <a:t>All the slides and documents hosted on the PaPaS website </a:t>
            </a:r>
            <a:r>
              <a:rPr lang="en-US" dirty="0">
                <a:solidFill>
                  <a:srgbClr val="C00000"/>
                </a:solidFill>
                <a:hlinkClick r:id="rId2"/>
              </a:rPr>
              <a:t>https://papas.cochrane.org/resources/acute-pain-outcomes</a:t>
            </a:r>
            <a:r>
              <a:rPr lang="en-US" dirty="0">
                <a:solidFill>
                  <a:srgbClr val="C00000"/>
                </a:solidFill>
              </a:rPr>
              <a:t> </a:t>
            </a:r>
            <a:endParaRPr lang="en-US" dirty="0">
              <a:solidFill>
                <a:schemeClr val="bg2"/>
              </a:solidFill>
            </a:endParaRPr>
          </a:p>
        </p:txBody>
      </p:sp>
    </p:spTree>
    <p:extLst>
      <p:ext uri="{BB962C8B-B14F-4D97-AF65-F5344CB8AC3E}">
        <p14:creationId xmlns:p14="http://schemas.microsoft.com/office/powerpoint/2010/main" val="1016526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Contents</a:t>
            </a:r>
          </a:p>
        </p:txBody>
      </p:sp>
      <p:graphicFrame>
        <p:nvGraphicFramePr>
          <p:cNvPr id="5" name="Table 4"/>
          <p:cNvGraphicFramePr>
            <a:graphicFrameLocks noGrp="1"/>
          </p:cNvGraphicFramePr>
          <p:nvPr>
            <p:extLst>
              <p:ext uri="{D42A27DB-BD31-4B8C-83A1-F6EECF244321}">
                <p14:modId xmlns:p14="http://schemas.microsoft.com/office/powerpoint/2010/main" val="1122551418"/>
              </p:ext>
            </p:extLst>
          </p:nvPr>
        </p:nvGraphicFramePr>
        <p:xfrm>
          <a:off x="439737" y="2102838"/>
          <a:ext cx="5894388" cy="2090167"/>
        </p:xfrm>
        <a:graphic>
          <a:graphicData uri="http://schemas.openxmlformats.org/drawingml/2006/table">
            <a:tbl>
              <a:tblPr firstRow="1" bandRow="1">
                <a:tableStyleId>{2D5ABB26-0587-4C30-8999-92F81FD0307C}</a:tableStyleId>
              </a:tblPr>
              <a:tblGrid>
                <a:gridCol w="266562">
                  <a:extLst>
                    <a:ext uri="{9D8B030D-6E8A-4147-A177-3AD203B41FA5}">
                      <a16:colId xmlns:a16="http://schemas.microsoft.com/office/drawing/2014/main" xmlns="" val="20000"/>
                    </a:ext>
                  </a:extLst>
                </a:gridCol>
                <a:gridCol w="5627826">
                  <a:extLst>
                    <a:ext uri="{9D8B030D-6E8A-4147-A177-3AD203B41FA5}">
                      <a16:colId xmlns:a16="http://schemas.microsoft.com/office/drawing/2014/main" xmlns="" val="20001"/>
                    </a:ext>
                  </a:extLst>
                </a:gridCol>
              </a:tblGrid>
              <a:tr h="363636">
                <a:tc>
                  <a:txBody>
                    <a:bodyPr/>
                    <a:lstStyle/>
                    <a:p>
                      <a:r>
                        <a:rPr lang="en-GB" sz="1400" b="1" dirty="0">
                          <a:solidFill>
                            <a:schemeClr val="bg2"/>
                          </a:solidFill>
                          <a:latin typeface="+mj-lt"/>
                        </a:rPr>
                        <a:t>01</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r>
                        <a:rPr lang="en-GB" sz="1400" dirty="0">
                          <a:solidFill>
                            <a:schemeClr val="accent1"/>
                          </a:solidFill>
                        </a:rPr>
                        <a:t>Background to measurements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0"/>
                  </a:ext>
                </a:extLst>
              </a:tr>
              <a:tr h="336884">
                <a:tc>
                  <a:txBody>
                    <a:bodyPr/>
                    <a:lstStyle/>
                    <a:p>
                      <a:pPr marL="0" algn="l" defTabSz="914400" rtl="0" eaLnBrk="1" latinLnBrk="0" hangingPunct="1"/>
                      <a:r>
                        <a:rPr lang="en-GB" sz="1400" b="1" kern="1200" dirty="0">
                          <a:solidFill>
                            <a:schemeClr val="bg2"/>
                          </a:solidFill>
                          <a:latin typeface="+mj-lt"/>
                          <a:ea typeface="+mn-ea"/>
                          <a:cs typeface="+mn-cs"/>
                        </a:rPr>
                        <a:t>02</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Categorical pain intensity and pain relief scales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1"/>
                  </a:ext>
                </a:extLst>
              </a:tr>
              <a:tr h="348515">
                <a:tc>
                  <a:txBody>
                    <a:bodyPr/>
                    <a:lstStyle/>
                    <a:p>
                      <a:r>
                        <a:rPr lang="en-GB" sz="1400" b="1" dirty="0">
                          <a:solidFill>
                            <a:schemeClr val="bg2"/>
                          </a:solidFill>
                          <a:latin typeface="+mj-lt"/>
                        </a:rPr>
                        <a:t>03</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Visual analogue and composite pain scales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2"/>
                  </a:ext>
                </a:extLst>
              </a:tr>
              <a:tr h="349572">
                <a:tc>
                  <a:txBody>
                    <a:bodyPr/>
                    <a:lstStyle/>
                    <a:p>
                      <a:r>
                        <a:rPr lang="en-GB" sz="1400" b="1" dirty="0">
                          <a:solidFill>
                            <a:schemeClr val="bg2"/>
                          </a:solidFill>
                          <a:latin typeface="+mj-lt"/>
                        </a:rPr>
                        <a:t>04</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r>
                        <a:rPr lang="en-US" sz="1400" dirty="0">
                          <a:solidFill>
                            <a:srgbClr val="002060"/>
                          </a:solidFill>
                          <a:latin typeface="+mn-lt"/>
                        </a:rPr>
                        <a:t>Patients must measure their own pain</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3"/>
                  </a:ext>
                </a:extLst>
              </a:tr>
              <a:tr h="360000">
                <a:tc>
                  <a:txBody>
                    <a:bodyPr/>
                    <a:lstStyle/>
                    <a:p>
                      <a:r>
                        <a:rPr lang="en-GB" sz="1400" b="1" dirty="0">
                          <a:solidFill>
                            <a:schemeClr val="bg2"/>
                          </a:solidFill>
                          <a:latin typeface="+mj-lt"/>
                        </a:rPr>
                        <a:t>05</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How pain scores are expressed and calculated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4"/>
                  </a:ext>
                </a:extLst>
              </a:tr>
              <a:tr h="331560">
                <a:tc>
                  <a:txBody>
                    <a:bodyPr/>
                    <a:lstStyle/>
                    <a:p>
                      <a:r>
                        <a:rPr lang="en-GB" sz="1400" b="1" dirty="0">
                          <a:solidFill>
                            <a:schemeClr val="bg2"/>
                          </a:solidFill>
                          <a:latin typeface="+mj-lt"/>
                        </a:rPr>
                        <a:t>06</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Time to </a:t>
                      </a:r>
                      <a:r>
                        <a:rPr lang="en-GB" sz="1400" dirty="0" err="1">
                          <a:solidFill>
                            <a:schemeClr val="tx2"/>
                          </a:solidFill>
                        </a:rPr>
                        <a:t>remedication</a:t>
                      </a:r>
                      <a:r>
                        <a:rPr lang="en-GB" sz="1400" dirty="0">
                          <a:solidFill>
                            <a:schemeClr val="tx2"/>
                          </a:solidFill>
                        </a:rPr>
                        <a:t> and other measures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520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1317600"/>
            <a:ext cx="8044304" cy="632838"/>
          </a:xfrm>
        </p:spPr>
        <p:txBody>
          <a:bodyPr/>
          <a:lstStyle/>
          <a:p>
            <a:r>
              <a:rPr lang="en-GB" dirty="0"/>
              <a:t>Background to measurement</a:t>
            </a:r>
          </a:p>
        </p:txBody>
      </p:sp>
      <p:sp>
        <p:nvSpPr>
          <p:cNvPr id="3" name="Content Placeholder 2"/>
          <p:cNvSpPr>
            <a:spLocks noGrp="1"/>
          </p:cNvSpPr>
          <p:nvPr>
            <p:ph idx="1"/>
          </p:nvPr>
        </p:nvSpPr>
        <p:spPr>
          <a:xfrm>
            <a:off x="439738" y="2080128"/>
            <a:ext cx="8262302" cy="3932052"/>
          </a:xfrm>
        </p:spPr>
        <p:txBody>
          <a:bodyPr>
            <a:normAutofit fontScale="92500"/>
          </a:bodyPr>
          <a:lstStyle/>
          <a:p>
            <a:pPr marL="342900" indent="-342900">
              <a:spcBef>
                <a:spcPts val="200"/>
              </a:spcBef>
              <a:buClrTx/>
              <a:buFont typeface="Arial" panose="020B0604020202020204" pitchFamily="34" charset="0"/>
              <a:buChar char="•"/>
            </a:pPr>
            <a:r>
              <a:rPr lang="en-GB" sz="2400" dirty="0">
                <a:solidFill>
                  <a:srgbClr val="002060"/>
                </a:solidFill>
              </a:rPr>
              <a:t>There are standard methods of measuring pain intensity and pain relief using:</a:t>
            </a:r>
          </a:p>
          <a:p>
            <a:pPr marL="522288" lvl="1" indent="-342900">
              <a:spcBef>
                <a:spcPts val="200"/>
              </a:spcBef>
              <a:buClrTx/>
            </a:pPr>
            <a:r>
              <a:rPr lang="en-GB" sz="2400" dirty="0">
                <a:solidFill>
                  <a:srgbClr val="C00000"/>
                </a:solidFill>
              </a:rPr>
              <a:t>Categorical rating scales</a:t>
            </a:r>
          </a:p>
          <a:p>
            <a:pPr marL="522288" lvl="1" indent="-342900">
              <a:spcBef>
                <a:spcPts val="200"/>
              </a:spcBef>
              <a:buClrTx/>
            </a:pPr>
            <a:r>
              <a:rPr lang="en-GB" sz="2400" dirty="0">
                <a:solidFill>
                  <a:srgbClr val="C00000"/>
                </a:solidFill>
              </a:rPr>
              <a:t>Visual analogue rating </a:t>
            </a:r>
            <a:r>
              <a:rPr lang="en-GB" sz="2400" dirty="0" smtClean="0">
                <a:solidFill>
                  <a:srgbClr val="C00000"/>
                </a:solidFill>
              </a:rPr>
              <a:t>scales (VAS)</a:t>
            </a:r>
            <a:endParaRPr lang="en-GB" sz="2400" dirty="0">
              <a:solidFill>
                <a:srgbClr val="C00000"/>
              </a:solidFill>
            </a:endParaRPr>
          </a:p>
          <a:p>
            <a:pPr marL="522288" lvl="1" indent="-342900">
              <a:spcBef>
                <a:spcPts val="200"/>
              </a:spcBef>
              <a:buClrTx/>
            </a:pPr>
            <a:r>
              <a:rPr lang="en-GB" sz="2400" dirty="0">
                <a:solidFill>
                  <a:srgbClr val="C00000"/>
                </a:solidFill>
              </a:rPr>
              <a:t>Numerical rating </a:t>
            </a:r>
            <a:r>
              <a:rPr lang="en-GB" sz="2400" dirty="0" smtClean="0">
                <a:solidFill>
                  <a:srgbClr val="C00000"/>
                </a:solidFill>
              </a:rPr>
              <a:t>scales (NRS)</a:t>
            </a:r>
            <a:endParaRPr lang="en-GB" sz="2400" dirty="0">
              <a:solidFill>
                <a:srgbClr val="C00000"/>
              </a:solidFill>
            </a:endParaRPr>
          </a:p>
          <a:p>
            <a:pPr marL="342900" indent="-342900">
              <a:spcBef>
                <a:spcPts val="200"/>
              </a:spcBef>
              <a:buClrTx/>
            </a:pPr>
            <a:endParaRPr lang="en-GB" sz="2400" dirty="0">
              <a:solidFill>
                <a:srgbClr val="002060"/>
              </a:solidFill>
            </a:endParaRPr>
          </a:p>
          <a:p>
            <a:pPr marL="342900" indent="-342900">
              <a:spcBef>
                <a:spcPts val="200"/>
              </a:spcBef>
              <a:buClrTx/>
              <a:buFont typeface="Arial" panose="020B0604020202020204" pitchFamily="34" charset="0"/>
              <a:buChar char="•"/>
            </a:pPr>
            <a:r>
              <a:rPr lang="en-GB" sz="2400" dirty="0">
                <a:solidFill>
                  <a:srgbClr val="002060"/>
                </a:solidFill>
              </a:rPr>
              <a:t>The person with pain should assess and report their pain</a:t>
            </a:r>
          </a:p>
          <a:p>
            <a:pPr marL="522288" lvl="1" indent="-342900">
              <a:spcBef>
                <a:spcPts val="200"/>
              </a:spcBef>
              <a:buClrTx/>
            </a:pPr>
            <a:r>
              <a:rPr lang="en-GB" sz="2400" dirty="0">
                <a:solidFill>
                  <a:srgbClr val="FF0000"/>
                </a:solidFill>
              </a:rPr>
              <a:t>No other person can measure it accurately</a:t>
            </a:r>
          </a:p>
          <a:p>
            <a:pPr marL="522288" lvl="1" indent="-342900">
              <a:spcBef>
                <a:spcPts val="200"/>
              </a:spcBef>
              <a:buClrTx/>
            </a:pPr>
            <a:endParaRPr lang="en-GB" sz="2400" dirty="0">
              <a:solidFill>
                <a:srgbClr val="002060"/>
              </a:solidFill>
            </a:endParaRPr>
          </a:p>
          <a:p>
            <a:pPr marL="342900" indent="-342900">
              <a:spcBef>
                <a:spcPts val="200"/>
              </a:spcBef>
              <a:buClrTx/>
              <a:buFont typeface="Arial" panose="020B0604020202020204" pitchFamily="34" charset="0"/>
              <a:buChar char="•"/>
            </a:pPr>
            <a:r>
              <a:rPr lang="en-GB" sz="2400" dirty="0">
                <a:solidFill>
                  <a:srgbClr val="002060"/>
                </a:solidFill>
              </a:rPr>
              <a:t>Rules here are for people who can communicate</a:t>
            </a:r>
          </a:p>
          <a:p>
            <a:pPr marL="522288" lvl="1" indent="-342900">
              <a:spcBef>
                <a:spcPts val="200"/>
              </a:spcBef>
              <a:buClrTx/>
            </a:pPr>
            <a:r>
              <a:rPr lang="en-GB" sz="2400" dirty="0">
                <a:solidFill>
                  <a:srgbClr val="FF0000"/>
                </a:solidFill>
              </a:rPr>
              <a:t>Does not apply to children or where communication impossible</a:t>
            </a:r>
          </a:p>
          <a:p>
            <a:pPr marL="342900" indent="-342900">
              <a:spcBef>
                <a:spcPts val="200"/>
              </a:spcBef>
              <a:buClrTx/>
            </a:pPr>
            <a:endParaRPr lang="en-GB" sz="2400" dirty="0">
              <a:solidFill>
                <a:srgbClr val="002060"/>
              </a:solidFill>
            </a:endParaRPr>
          </a:p>
        </p:txBody>
      </p:sp>
    </p:spTree>
    <p:extLst>
      <p:ext uri="{BB962C8B-B14F-4D97-AF65-F5344CB8AC3E}">
        <p14:creationId xmlns:p14="http://schemas.microsoft.com/office/powerpoint/2010/main" val="1244076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7" y="1317600"/>
            <a:ext cx="8052255" cy="632838"/>
          </a:xfrm>
        </p:spPr>
        <p:txBody>
          <a:bodyPr/>
          <a:lstStyle/>
          <a:p>
            <a:r>
              <a:rPr lang="en-GB" dirty="0"/>
              <a:t>Categorical verbal pain scales</a:t>
            </a:r>
          </a:p>
        </p:txBody>
      </p:sp>
      <p:sp>
        <p:nvSpPr>
          <p:cNvPr id="4" name="TextBox 3">
            <a:extLst>
              <a:ext uri="{FF2B5EF4-FFF2-40B4-BE49-F238E27FC236}">
                <a16:creationId xmlns:a16="http://schemas.microsoft.com/office/drawing/2014/main" xmlns="" id="{7B5375C3-FFCA-D345-B32B-1B4CB009336D}"/>
              </a:ext>
            </a:extLst>
          </p:cNvPr>
          <p:cNvSpPr txBox="1"/>
          <p:nvPr/>
        </p:nvSpPr>
        <p:spPr>
          <a:xfrm>
            <a:off x="6376529" y="3008443"/>
            <a:ext cx="2325511" cy="369332"/>
          </a:xfrm>
          <a:prstGeom prst="rect">
            <a:avLst/>
          </a:prstGeom>
          <a:solidFill>
            <a:schemeClr val="bg1">
              <a:lumMod val="95000"/>
            </a:schemeClr>
          </a:solidFill>
        </p:spPr>
        <p:txBody>
          <a:bodyPr wrap="square" rtlCol="0">
            <a:spAutoFit/>
          </a:bodyPr>
          <a:lstStyle/>
          <a:p>
            <a:endParaRPr lang="en-US" dirty="0">
              <a:latin typeface="+mj-lt"/>
            </a:endParaRPr>
          </a:p>
        </p:txBody>
      </p:sp>
      <p:sp>
        <p:nvSpPr>
          <p:cNvPr id="17" name="Rectangle 16">
            <a:extLst>
              <a:ext uri="{FF2B5EF4-FFF2-40B4-BE49-F238E27FC236}">
                <a16:creationId xmlns:a16="http://schemas.microsoft.com/office/drawing/2014/main" xmlns="" id="{E62AACB4-E50A-8D4E-84BB-B61F634D9954}"/>
              </a:ext>
            </a:extLst>
          </p:cNvPr>
          <p:cNvSpPr>
            <a:spLocks noChangeArrowheads="1"/>
          </p:cNvSpPr>
          <p:nvPr/>
        </p:nvSpPr>
        <p:spPr bwMode="auto">
          <a:xfrm>
            <a:off x="914881" y="2817981"/>
            <a:ext cx="2954338" cy="2859088"/>
          </a:xfrm>
          <a:prstGeom prst="rect">
            <a:avLst/>
          </a:prstGeom>
          <a:solidFill>
            <a:srgbClr val="E6E6E6"/>
          </a:solidFill>
          <a:ln w="12700">
            <a:solidFill>
              <a:srgbClr val="000000"/>
            </a:solidFill>
            <a:miter lim="800000"/>
            <a:headEnd/>
            <a:tailEnd/>
          </a:ln>
        </p:spPr>
        <p:txBody>
          <a:bodyPr wrap="none" lIns="90487" tIns="44450" rIns="90487" bIns="44450">
            <a:spAutoFit/>
          </a:bodyPr>
          <a:lstStyle/>
          <a:p>
            <a:pPr>
              <a:tabLst>
                <a:tab pos="2743200" algn="r"/>
              </a:tabLst>
            </a:pPr>
            <a:r>
              <a:rPr lang="en-GB" sz="3600" dirty="0">
                <a:solidFill>
                  <a:srgbClr val="FF0000"/>
                </a:solidFill>
              </a:rPr>
              <a:t>Pain intensity</a:t>
            </a:r>
          </a:p>
          <a:p>
            <a:pPr>
              <a:tabLst>
                <a:tab pos="2743200" algn="r"/>
              </a:tabLst>
            </a:pPr>
            <a:r>
              <a:rPr lang="en-GB" sz="3600" dirty="0">
                <a:solidFill>
                  <a:srgbClr val="000090"/>
                </a:solidFill>
              </a:rPr>
              <a:t>severe	3</a:t>
            </a:r>
          </a:p>
          <a:p>
            <a:pPr>
              <a:tabLst>
                <a:tab pos="2743200" algn="r"/>
              </a:tabLst>
            </a:pPr>
            <a:r>
              <a:rPr lang="en-GB" sz="3600" dirty="0">
                <a:solidFill>
                  <a:srgbClr val="000090"/>
                </a:solidFill>
              </a:rPr>
              <a:t>moderate	2</a:t>
            </a:r>
          </a:p>
          <a:p>
            <a:pPr>
              <a:tabLst>
                <a:tab pos="2743200" algn="r"/>
              </a:tabLst>
            </a:pPr>
            <a:r>
              <a:rPr lang="en-GB" sz="3600" dirty="0">
                <a:solidFill>
                  <a:srgbClr val="000090"/>
                </a:solidFill>
              </a:rPr>
              <a:t>mild	1</a:t>
            </a:r>
          </a:p>
          <a:p>
            <a:pPr>
              <a:tabLst>
                <a:tab pos="2743200" algn="r"/>
              </a:tabLst>
            </a:pPr>
            <a:r>
              <a:rPr lang="en-GB" sz="3600" dirty="0">
                <a:solidFill>
                  <a:srgbClr val="000090"/>
                </a:solidFill>
              </a:rPr>
              <a:t>none	0</a:t>
            </a:r>
          </a:p>
        </p:txBody>
      </p:sp>
      <p:sp>
        <p:nvSpPr>
          <p:cNvPr id="18" name="Rectangle 17">
            <a:extLst>
              <a:ext uri="{FF2B5EF4-FFF2-40B4-BE49-F238E27FC236}">
                <a16:creationId xmlns:a16="http://schemas.microsoft.com/office/drawing/2014/main" xmlns="" id="{DA8996FC-B63F-3646-B62A-C3B892F92432}"/>
              </a:ext>
            </a:extLst>
          </p:cNvPr>
          <p:cNvSpPr>
            <a:spLocks noChangeArrowheads="1"/>
          </p:cNvSpPr>
          <p:nvPr/>
        </p:nvSpPr>
        <p:spPr bwMode="auto">
          <a:xfrm>
            <a:off x="4418292" y="2817981"/>
            <a:ext cx="2936875" cy="3397250"/>
          </a:xfrm>
          <a:prstGeom prst="rect">
            <a:avLst/>
          </a:prstGeom>
          <a:solidFill>
            <a:srgbClr val="E6E6E6"/>
          </a:solidFill>
          <a:ln w="12700">
            <a:solidFill>
              <a:srgbClr val="000000"/>
            </a:solidFill>
            <a:miter lim="800000"/>
            <a:headEnd/>
            <a:tailEnd/>
          </a:ln>
        </p:spPr>
        <p:txBody>
          <a:bodyPr wrap="none" lIns="90487" tIns="44450" rIns="90487" bIns="44450">
            <a:spAutoFit/>
          </a:bodyPr>
          <a:lstStyle/>
          <a:p>
            <a:pPr>
              <a:tabLst>
                <a:tab pos="2743200" algn="r"/>
              </a:tabLst>
            </a:pPr>
            <a:r>
              <a:rPr lang="en-GB" sz="3600">
                <a:solidFill>
                  <a:srgbClr val="FF0000"/>
                </a:solidFill>
              </a:rPr>
              <a:t>Pain relief</a:t>
            </a:r>
          </a:p>
          <a:p>
            <a:pPr>
              <a:tabLst>
                <a:tab pos="2743200" algn="r"/>
              </a:tabLst>
            </a:pPr>
            <a:r>
              <a:rPr lang="en-GB" sz="3600">
                <a:solidFill>
                  <a:srgbClr val="000090"/>
                </a:solidFill>
              </a:rPr>
              <a:t>complete	4</a:t>
            </a:r>
          </a:p>
          <a:p>
            <a:pPr>
              <a:tabLst>
                <a:tab pos="2743200" algn="r"/>
              </a:tabLst>
            </a:pPr>
            <a:r>
              <a:rPr lang="en-GB" sz="3600">
                <a:solidFill>
                  <a:srgbClr val="000090"/>
                </a:solidFill>
              </a:rPr>
              <a:t>good	3</a:t>
            </a:r>
          </a:p>
          <a:p>
            <a:pPr>
              <a:tabLst>
                <a:tab pos="2743200" algn="r"/>
              </a:tabLst>
            </a:pPr>
            <a:r>
              <a:rPr lang="en-GB" sz="3600">
                <a:solidFill>
                  <a:srgbClr val="000090"/>
                </a:solidFill>
              </a:rPr>
              <a:t>moderate	2</a:t>
            </a:r>
          </a:p>
          <a:p>
            <a:pPr>
              <a:tabLst>
                <a:tab pos="2743200" algn="r"/>
              </a:tabLst>
            </a:pPr>
            <a:r>
              <a:rPr lang="en-GB" sz="3600">
                <a:solidFill>
                  <a:srgbClr val="000090"/>
                </a:solidFill>
              </a:rPr>
              <a:t>slight	1</a:t>
            </a:r>
          </a:p>
          <a:p>
            <a:pPr>
              <a:tabLst>
                <a:tab pos="2743200" algn="r"/>
              </a:tabLst>
            </a:pPr>
            <a:r>
              <a:rPr lang="en-GB" sz="3600">
                <a:solidFill>
                  <a:srgbClr val="000090"/>
                </a:solidFill>
              </a:rPr>
              <a:t>none	0</a:t>
            </a:r>
          </a:p>
        </p:txBody>
      </p:sp>
      <p:sp>
        <p:nvSpPr>
          <p:cNvPr id="5" name="TextBox 4">
            <a:extLst>
              <a:ext uri="{FF2B5EF4-FFF2-40B4-BE49-F238E27FC236}">
                <a16:creationId xmlns:a16="http://schemas.microsoft.com/office/drawing/2014/main" xmlns="" id="{337B6368-9194-5D44-82B1-7DFAC9926B49}"/>
              </a:ext>
            </a:extLst>
          </p:cNvPr>
          <p:cNvSpPr txBox="1"/>
          <p:nvPr/>
        </p:nvSpPr>
        <p:spPr>
          <a:xfrm>
            <a:off x="914881" y="2275367"/>
            <a:ext cx="2954338" cy="369332"/>
          </a:xfrm>
          <a:prstGeom prst="rect">
            <a:avLst/>
          </a:prstGeom>
          <a:noFill/>
        </p:spPr>
        <p:txBody>
          <a:bodyPr wrap="square" rtlCol="0">
            <a:spAutoFit/>
          </a:bodyPr>
          <a:lstStyle/>
          <a:p>
            <a:pPr algn="ctr"/>
            <a:r>
              <a:rPr lang="en-US" dirty="0"/>
              <a:t>Low values good</a:t>
            </a:r>
          </a:p>
        </p:txBody>
      </p:sp>
      <p:sp>
        <p:nvSpPr>
          <p:cNvPr id="19" name="TextBox 18">
            <a:extLst>
              <a:ext uri="{FF2B5EF4-FFF2-40B4-BE49-F238E27FC236}">
                <a16:creationId xmlns:a16="http://schemas.microsoft.com/office/drawing/2014/main" xmlns="" id="{53653D61-5871-0A47-9B2E-3F24C5E05EE9}"/>
              </a:ext>
            </a:extLst>
          </p:cNvPr>
          <p:cNvSpPr txBox="1"/>
          <p:nvPr/>
        </p:nvSpPr>
        <p:spPr>
          <a:xfrm>
            <a:off x="4400829" y="2327344"/>
            <a:ext cx="2954338" cy="369332"/>
          </a:xfrm>
          <a:prstGeom prst="rect">
            <a:avLst/>
          </a:prstGeom>
          <a:noFill/>
        </p:spPr>
        <p:txBody>
          <a:bodyPr wrap="square" rtlCol="0">
            <a:spAutoFit/>
          </a:bodyPr>
          <a:lstStyle/>
          <a:p>
            <a:pPr algn="ctr"/>
            <a:r>
              <a:rPr lang="en-US" dirty="0"/>
              <a:t>High values good</a:t>
            </a:r>
          </a:p>
        </p:txBody>
      </p:sp>
    </p:spTree>
    <p:extLst>
      <p:ext uri="{BB962C8B-B14F-4D97-AF65-F5344CB8AC3E}">
        <p14:creationId xmlns:p14="http://schemas.microsoft.com/office/powerpoint/2010/main" val="3601901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7" y="1317600"/>
            <a:ext cx="8052255" cy="632838"/>
          </a:xfrm>
        </p:spPr>
        <p:txBody>
          <a:bodyPr/>
          <a:lstStyle/>
          <a:p>
            <a:r>
              <a:rPr lang="en-GB" dirty="0"/>
              <a:t>Visual analogue pain scales</a:t>
            </a:r>
          </a:p>
        </p:txBody>
      </p:sp>
      <p:sp>
        <p:nvSpPr>
          <p:cNvPr id="5" name="TextBox 4">
            <a:extLst>
              <a:ext uri="{FF2B5EF4-FFF2-40B4-BE49-F238E27FC236}">
                <a16:creationId xmlns:a16="http://schemas.microsoft.com/office/drawing/2014/main" xmlns="" id="{337B6368-9194-5D44-82B1-7DFAC9926B49}"/>
              </a:ext>
            </a:extLst>
          </p:cNvPr>
          <p:cNvSpPr txBox="1"/>
          <p:nvPr/>
        </p:nvSpPr>
        <p:spPr>
          <a:xfrm>
            <a:off x="2775764" y="3361412"/>
            <a:ext cx="2954338" cy="369332"/>
          </a:xfrm>
          <a:prstGeom prst="rect">
            <a:avLst/>
          </a:prstGeom>
          <a:noFill/>
        </p:spPr>
        <p:txBody>
          <a:bodyPr wrap="square" rtlCol="0">
            <a:spAutoFit/>
          </a:bodyPr>
          <a:lstStyle/>
          <a:p>
            <a:pPr algn="ctr"/>
            <a:r>
              <a:rPr lang="en-US" dirty="0"/>
              <a:t>Low values good</a:t>
            </a:r>
          </a:p>
        </p:txBody>
      </p:sp>
      <p:sp>
        <p:nvSpPr>
          <p:cNvPr id="19" name="TextBox 18">
            <a:extLst>
              <a:ext uri="{FF2B5EF4-FFF2-40B4-BE49-F238E27FC236}">
                <a16:creationId xmlns:a16="http://schemas.microsoft.com/office/drawing/2014/main" xmlns="" id="{53653D61-5871-0A47-9B2E-3F24C5E05EE9}"/>
              </a:ext>
            </a:extLst>
          </p:cNvPr>
          <p:cNvSpPr txBox="1"/>
          <p:nvPr/>
        </p:nvSpPr>
        <p:spPr>
          <a:xfrm>
            <a:off x="2764651" y="5441267"/>
            <a:ext cx="2954338" cy="369332"/>
          </a:xfrm>
          <a:prstGeom prst="rect">
            <a:avLst/>
          </a:prstGeom>
          <a:noFill/>
        </p:spPr>
        <p:txBody>
          <a:bodyPr wrap="square" rtlCol="0">
            <a:spAutoFit/>
          </a:bodyPr>
          <a:lstStyle/>
          <a:p>
            <a:pPr algn="ctr"/>
            <a:r>
              <a:rPr lang="en-US" dirty="0"/>
              <a:t>High values good</a:t>
            </a:r>
          </a:p>
        </p:txBody>
      </p:sp>
      <p:grpSp>
        <p:nvGrpSpPr>
          <p:cNvPr id="6" name="Group 5">
            <a:extLst>
              <a:ext uri="{FF2B5EF4-FFF2-40B4-BE49-F238E27FC236}">
                <a16:creationId xmlns:a16="http://schemas.microsoft.com/office/drawing/2014/main" xmlns="" id="{B292FDB9-60DB-F740-898A-21180D7C8681}"/>
              </a:ext>
            </a:extLst>
          </p:cNvPr>
          <p:cNvGrpSpPr/>
          <p:nvPr/>
        </p:nvGrpSpPr>
        <p:grpSpPr>
          <a:xfrm>
            <a:off x="157183" y="4157355"/>
            <a:ext cx="8374736" cy="1937739"/>
            <a:chOff x="327304" y="1978328"/>
            <a:chExt cx="8374736" cy="1937739"/>
          </a:xfrm>
        </p:grpSpPr>
        <p:sp>
          <p:nvSpPr>
            <p:cNvPr id="4" name="TextBox 3">
              <a:extLst>
                <a:ext uri="{FF2B5EF4-FFF2-40B4-BE49-F238E27FC236}">
                  <a16:creationId xmlns:a16="http://schemas.microsoft.com/office/drawing/2014/main" xmlns="" id="{7B5375C3-FFCA-D345-B32B-1B4CB009336D}"/>
                </a:ext>
              </a:extLst>
            </p:cNvPr>
            <p:cNvSpPr txBox="1"/>
            <p:nvPr/>
          </p:nvSpPr>
          <p:spPr>
            <a:xfrm>
              <a:off x="6376529" y="3008443"/>
              <a:ext cx="2325511" cy="369332"/>
            </a:xfrm>
            <a:prstGeom prst="rect">
              <a:avLst/>
            </a:prstGeom>
            <a:solidFill>
              <a:schemeClr val="bg1">
                <a:lumMod val="95000"/>
              </a:schemeClr>
            </a:solidFill>
          </p:spPr>
          <p:txBody>
            <a:bodyPr wrap="square" rtlCol="0">
              <a:spAutoFit/>
            </a:bodyPr>
            <a:lstStyle/>
            <a:p>
              <a:endParaRPr lang="en-US" dirty="0">
                <a:latin typeface="+mj-lt"/>
              </a:endParaRPr>
            </a:p>
          </p:txBody>
        </p:sp>
        <p:sp>
          <p:nvSpPr>
            <p:cNvPr id="23" name="Rectangle 8">
              <a:extLst>
                <a:ext uri="{FF2B5EF4-FFF2-40B4-BE49-F238E27FC236}">
                  <a16:creationId xmlns:a16="http://schemas.microsoft.com/office/drawing/2014/main" xmlns="" id="{430A84F6-6EB7-B845-9BDF-F8149EF35C72}"/>
                </a:ext>
              </a:extLst>
            </p:cNvPr>
            <p:cNvSpPr>
              <a:spLocks noChangeArrowheads="1"/>
            </p:cNvSpPr>
            <p:nvPr/>
          </p:nvSpPr>
          <p:spPr bwMode="auto">
            <a:xfrm>
              <a:off x="1211542" y="2601617"/>
              <a:ext cx="976312"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gn="ctr">
                <a:lnSpc>
                  <a:spcPct val="90000"/>
                </a:lnSpc>
              </a:pPr>
              <a:r>
                <a:rPr lang="en-GB" sz="2200">
                  <a:solidFill>
                    <a:srgbClr val="000090"/>
                  </a:solidFill>
                  <a:latin typeface="Helvetica" charset="0"/>
                </a:rPr>
                <a:t>NO relief of pain</a:t>
              </a:r>
            </a:p>
          </p:txBody>
        </p:sp>
        <p:sp>
          <p:nvSpPr>
            <p:cNvPr id="24" name="Rectangle 9">
              <a:extLst>
                <a:ext uri="{FF2B5EF4-FFF2-40B4-BE49-F238E27FC236}">
                  <a16:creationId xmlns:a16="http://schemas.microsoft.com/office/drawing/2014/main" xmlns="" id="{2A0B2D0F-8AA4-F043-9EE0-6D50CA708A3B}"/>
                </a:ext>
              </a:extLst>
            </p:cNvPr>
            <p:cNvSpPr>
              <a:spLocks noChangeArrowheads="1"/>
            </p:cNvSpPr>
            <p:nvPr/>
          </p:nvSpPr>
          <p:spPr bwMode="auto">
            <a:xfrm>
              <a:off x="6658254" y="2752429"/>
              <a:ext cx="18161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p>
              <a:pPr algn="ctr">
                <a:lnSpc>
                  <a:spcPct val="90000"/>
                </a:lnSpc>
              </a:pPr>
              <a:r>
                <a:rPr lang="en-GB" sz="2200">
                  <a:solidFill>
                    <a:srgbClr val="000090"/>
                  </a:solidFill>
                  <a:latin typeface="Helvetica" charset="0"/>
                </a:rPr>
                <a:t>COMPLETE relief of pain</a:t>
              </a:r>
            </a:p>
          </p:txBody>
        </p:sp>
        <p:grpSp>
          <p:nvGrpSpPr>
            <p:cNvPr id="25" name="Group 10">
              <a:extLst>
                <a:ext uri="{FF2B5EF4-FFF2-40B4-BE49-F238E27FC236}">
                  <a16:creationId xmlns:a16="http://schemas.microsoft.com/office/drawing/2014/main" xmlns="" id="{E761659B-09DE-1144-A738-90D1818432A9}"/>
                </a:ext>
              </a:extLst>
            </p:cNvPr>
            <p:cNvGrpSpPr>
              <a:grpSpLocks/>
            </p:cNvGrpSpPr>
            <p:nvPr/>
          </p:nvGrpSpPr>
          <p:grpSpPr bwMode="auto">
            <a:xfrm>
              <a:off x="2362479" y="2911179"/>
              <a:ext cx="4137025" cy="484188"/>
              <a:chOff x="1945" y="1405"/>
              <a:chExt cx="2606" cy="305"/>
            </a:xfrm>
          </p:grpSpPr>
          <p:sp>
            <p:nvSpPr>
              <p:cNvPr id="28" name="Line 11">
                <a:extLst>
                  <a:ext uri="{FF2B5EF4-FFF2-40B4-BE49-F238E27FC236}">
                    <a16:creationId xmlns:a16="http://schemas.microsoft.com/office/drawing/2014/main" xmlns="" id="{2D31DF8A-DE5A-D447-80E0-F949FB931437}"/>
                  </a:ext>
                </a:extLst>
              </p:cNvPr>
              <p:cNvSpPr>
                <a:spLocks noChangeShapeType="1"/>
              </p:cNvSpPr>
              <p:nvPr/>
            </p:nvSpPr>
            <p:spPr bwMode="auto">
              <a:xfrm>
                <a:off x="1953" y="1570"/>
                <a:ext cx="2580"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12">
                <a:extLst>
                  <a:ext uri="{FF2B5EF4-FFF2-40B4-BE49-F238E27FC236}">
                    <a16:creationId xmlns:a16="http://schemas.microsoft.com/office/drawing/2014/main" xmlns="" id="{C135F6CE-8E0B-2442-9108-C1D210E5C519}"/>
                  </a:ext>
                </a:extLst>
              </p:cNvPr>
              <p:cNvSpPr>
                <a:spLocks noChangeShapeType="1"/>
              </p:cNvSpPr>
              <p:nvPr/>
            </p:nvSpPr>
            <p:spPr bwMode="auto">
              <a:xfrm>
                <a:off x="1945" y="1405"/>
                <a:ext cx="0" cy="305"/>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3">
                <a:extLst>
                  <a:ext uri="{FF2B5EF4-FFF2-40B4-BE49-F238E27FC236}">
                    <a16:creationId xmlns:a16="http://schemas.microsoft.com/office/drawing/2014/main" xmlns="" id="{7DCD46ED-2691-BF4C-905B-E273F97CE6FD}"/>
                  </a:ext>
                </a:extLst>
              </p:cNvPr>
              <p:cNvSpPr>
                <a:spLocks noChangeShapeType="1"/>
              </p:cNvSpPr>
              <p:nvPr/>
            </p:nvSpPr>
            <p:spPr bwMode="auto">
              <a:xfrm>
                <a:off x="4551" y="1405"/>
                <a:ext cx="0" cy="305"/>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6" name="Rectangle 14">
              <a:extLst>
                <a:ext uri="{FF2B5EF4-FFF2-40B4-BE49-F238E27FC236}">
                  <a16:creationId xmlns:a16="http://schemas.microsoft.com/office/drawing/2014/main" xmlns="" id="{B691BE80-A0FD-1F4C-BD2E-63CB83646E67}"/>
                </a:ext>
              </a:extLst>
            </p:cNvPr>
            <p:cNvSpPr>
              <a:spLocks noChangeArrowheads="1"/>
            </p:cNvSpPr>
            <p:nvPr/>
          </p:nvSpPr>
          <p:spPr bwMode="auto">
            <a:xfrm>
              <a:off x="327304" y="1978328"/>
              <a:ext cx="2717800"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p>
              <a:pPr>
                <a:lnSpc>
                  <a:spcPct val="90000"/>
                </a:lnSpc>
              </a:pPr>
              <a:r>
                <a:rPr lang="en-GB" sz="2800" dirty="0">
                  <a:solidFill>
                    <a:srgbClr val="FF0000"/>
                  </a:solidFill>
                  <a:latin typeface="Helvetica" charset="0"/>
                </a:rPr>
                <a:t>Pain relief scale</a:t>
              </a:r>
            </a:p>
          </p:txBody>
        </p:sp>
      </p:grpSp>
      <p:grpSp>
        <p:nvGrpSpPr>
          <p:cNvPr id="3" name="Group 2">
            <a:extLst>
              <a:ext uri="{FF2B5EF4-FFF2-40B4-BE49-F238E27FC236}">
                <a16:creationId xmlns:a16="http://schemas.microsoft.com/office/drawing/2014/main" xmlns="" id="{3179C135-2457-7B4F-B5D3-B0E22FD06DAA}"/>
              </a:ext>
            </a:extLst>
          </p:cNvPr>
          <p:cNvGrpSpPr/>
          <p:nvPr/>
        </p:nvGrpSpPr>
        <p:grpSpPr>
          <a:xfrm>
            <a:off x="157183" y="2270243"/>
            <a:ext cx="7899400" cy="1551175"/>
            <a:chOff x="327304" y="4763604"/>
            <a:chExt cx="7899400" cy="1551175"/>
          </a:xfrm>
        </p:grpSpPr>
        <p:sp>
          <p:nvSpPr>
            <p:cNvPr id="20" name="Rectangle 2">
              <a:extLst>
                <a:ext uri="{FF2B5EF4-FFF2-40B4-BE49-F238E27FC236}">
                  <a16:creationId xmlns:a16="http://schemas.microsoft.com/office/drawing/2014/main" xmlns="" id="{1D7D072C-8214-0D48-B66F-33CF4C7901CF}"/>
                </a:ext>
              </a:extLst>
            </p:cNvPr>
            <p:cNvSpPr>
              <a:spLocks noChangeArrowheads="1"/>
            </p:cNvSpPr>
            <p:nvPr/>
          </p:nvSpPr>
          <p:spPr bwMode="auto">
            <a:xfrm>
              <a:off x="917854" y="5305129"/>
              <a:ext cx="13271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lIns="90487" tIns="44450" rIns="90487" bIns="44450">
              <a:spAutoFit/>
            </a:bodyPr>
            <a:lstStyle/>
            <a:p>
              <a:pPr algn="ctr">
                <a:lnSpc>
                  <a:spcPct val="90000"/>
                </a:lnSpc>
              </a:pPr>
              <a:r>
                <a:rPr lang="en-GB" sz="2200">
                  <a:solidFill>
                    <a:srgbClr val="000090"/>
                  </a:solidFill>
                  <a:latin typeface="Helvetica" charset="0"/>
                </a:rPr>
                <a:t>LEAST possible pain</a:t>
              </a:r>
            </a:p>
          </p:txBody>
        </p:sp>
        <p:sp>
          <p:nvSpPr>
            <p:cNvPr id="21" name="Rectangle 3">
              <a:extLst>
                <a:ext uri="{FF2B5EF4-FFF2-40B4-BE49-F238E27FC236}">
                  <a16:creationId xmlns:a16="http://schemas.microsoft.com/office/drawing/2014/main" xmlns="" id="{26691F06-6A8A-754B-86EF-19B2EAB5BD3D}"/>
                </a:ext>
              </a:extLst>
            </p:cNvPr>
            <p:cNvSpPr>
              <a:spLocks noChangeArrowheads="1"/>
            </p:cNvSpPr>
            <p:nvPr/>
          </p:nvSpPr>
          <p:spPr bwMode="auto">
            <a:xfrm>
              <a:off x="6750329" y="5305129"/>
              <a:ext cx="147637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lIns="90487" tIns="44450" rIns="90487" bIns="44450">
              <a:spAutoFit/>
            </a:bodyPr>
            <a:lstStyle/>
            <a:p>
              <a:pPr algn="ctr">
                <a:lnSpc>
                  <a:spcPct val="90000"/>
                </a:lnSpc>
              </a:pPr>
              <a:r>
                <a:rPr lang="en-GB" sz="2200">
                  <a:solidFill>
                    <a:srgbClr val="000090"/>
                  </a:solidFill>
                  <a:latin typeface="Helvetica" charset="0"/>
                </a:rPr>
                <a:t>WORST possible pain</a:t>
              </a:r>
            </a:p>
          </p:txBody>
        </p:sp>
        <p:grpSp>
          <p:nvGrpSpPr>
            <p:cNvPr id="22" name="Group 4">
              <a:extLst>
                <a:ext uri="{FF2B5EF4-FFF2-40B4-BE49-F238E27FC236}">
                  <a16:creationId xmlns:a16="http://schemas.microsoft.com/office/drawing/2014/main" xmlns="" id="{CAD7BC91-B7DA-0D4E-942B-9DE439FE20DE}"/>
                </a:ext>
              </a:extLst>
            </p:cNvPr>
            <p:cNvGrpSpPr>
              <a:grpSpLocks/>
            </p:cNvGrpSpPr>
            <p:nvPr/>
          </p:nvGrpSpPr>
          <p:grpSpPr bwMode="auto">
            <a:xfrm>
              <a:off x="2340254" y="5584529"/>
              <a:ext cx="4159250" cy="485775"/>
              <a:chOff x="1931" y="3089"/>
              <a:chExt cx="2620" cy="306"/>
            </a:xfrm>
          </p:grpSpPr>
          <p:sp>
            <p:nvSpPr>
              <p:cNvPr id="31" name="Line 5">
                <a:extLst>
                  <a:ext uri="{FF2B5EF4-FFF2-40B4-BE49-F238E27FC236}">
                    <a16:creationId xmlns:a16="http://schemas.microsoft.com/office/drawing/2014/main" xmlns="" id="{FD06796A-9AB8-9C4B-930F-C675BA473A69}"/>
                  </a:ext>
                </a:extLst>
              </p:cNvPr>
              <p:cNvSpPr>
                <a:spLocks noChangeShapeType="1"/>
              </p:cNvSpPr>
              <p:nvPr/>
            </p:nvSpPr>
            <p:spPr bwMode="auto">
              <a:xfrm>
                <a:off x="1939" y="3240"/>
                <a:ext cx="2594"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6">
                <a:extLst>
                  <a:ext uri="{FF2B5EF4-FFF2-40B4-BE49-F238E27FC236}">
                    <a16:creationId xmlns:a16="http://schemas.microsoft.com/office/drawing/2014/main" xmlns="" id="{4E2C6392-2973-0242-8505-1A1C8DF2FF26}"/>
                  </a:ext>
                </a:extLst>
              </p:cNvPr>
              <p:cNvSpPr>
                <a:spLocks noChangeShapeType="1"/>
              </p:cNvSpPr>
              <p:nvPr/>
            </p:nvSpPr>
            <p:spPr bwMode="auto">
              <a:xfrm>
                <a:off x="1931" y="3089"/>
                <a:ext cx="0" cy="306"/>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7">
                <a:extLst>
                  <a:ext uri="{FF2B5EF4-FFF2-40B4-BE49-F238E27FC236}">
                    <a16:creationId xmlns:a16="http://schemas.microsoft.com/office/drawing/2014/main" xmlns="" id="{9BC7B859-BE59-8C4F-823A-BDE0196E7376}"/>
                  </a:ext>
                </a:extLst>
              </p:cNvPr>
              <p:cNvSpPr>
                <a:spLocks noChangeShapeType="1"/>
              </p:cNvSpPr>
              <p:nvPr/>
            </p:nvSpPr>
            <p:spPr bwMode="auto">
              <a:xfrm>
                <a:off x="4551" y="3089"/>
                <a:ext cx="0" cy="306"/>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7" name="Rectangle 15">
              <a:extLst>
                <a:ext uri="{FF2B5EF4-FFF2-40B4-BE49-F238E27FC236}">
                  <a16:creationId xmlns:a16="http://schemas.microsoft.com/office/drawing/2014/main" xmlns="" id="{8F4C7F29-04ED-A344-B9B3-0262089B2BFD}"/>
                </a:ext>
              </a:extLst>
            </p:cNvPr>
            <p:cNvSpPr>
              <a:spLocks noChangeArrowheads="1"/>
            </p:cNvSpPr>
            <p:nvPr/>
          </p:nvSpPr>
          <p:spPr bwMode="auto">
            <a:xfrm>
              <a:off x="327304" y="4763604"/>
              <a:ext cx="3276600"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p>
              <a:pPr>
                <a:lnSpc>
                  <a:spcPct val="90000"/>
                </a:lnSpc>
              </a:pPr>
              <a:r>
                <a:rPr lang="en-GB" sz="2800" dirty="0">
                  <a:solidFill>
                    <a:srgbClr val="FF0000"/>
                  </a:solidFill>
                  <a:latin typeface="Helvetica" charset="0"/>
                </a:rPr>
                <a:t>Pain intensity scale</a:t>
              </a:r>
            </a:p>
          </p:txBody>
        </p:sp>
      </p:grpSp>
    </p:spTree>
    <p:extLst>
      <p:ext uri="{BB962C8B-B14F-4D97-AF65-F5344CB8AC3E}">
        <p14:creationId xmlns:p14="http://schemas.microsoft.com/office/powerpoint/2010/main" val="2401903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E5813B-8EB2-A044-B267-963DB635BB76}"/>
              </a:ext>
            </a:extLst>
          </p:cNvPr>
          <p:cNvSpPr>
            <a:spLocks noGrp="1"/>
          </p:cNvSpPr>
          <p:nvPr>
            <p:ph type="title"/>
          </p:nvPr>
        </p:nvSpPr>
        <p:spPr>
          <a:xfrm>
            <a:off x="439738" y="1086995"/>
            <a:ext cx="2590541" cy="1039517"/>
          </a:xfrm>
        </p:spPr>
        <p:txBody>
          <a:bodyPr anchor="t"/>
          <a:lstStyle/>
          <a:p>
            <a:r>
              <a:rPr lang="en-US" sz="2800" dirty="0"/>
              <a:t>Numerical rating and other scales</a:t>
            </a:r>
          </a:p>
        </p:txBody>
      </p:sp>
      <p:sp>
        <p:nvSpPr>
          <p:cNvPr id="3" name="Content Placeholder 2">
            <a:extLst>
              <a:ext uri="{FF2B5EF4-FFF2-40B4-BE49-F238E27FC236}">
                <a16:creationId xmlns:a16="http://schemas.microsoft.com/office/drawing/2014/main" xmlns="" id="{D0AA1160-5D51-9B46-A2E9-4DAF13D4B362}"/>
              </a:ext>
            </a:extLst>
          </p:cNvPr>
          <p:cNvSpPr>
            <a:spLocks noGrp="1"/>
          </p:cNvSpPr>
          <p:nvPr>
            <p:ph idx="1"/>
          </p:nvPr>
        </p:nvSpPr>
        <p:spPr>
          <a:xfrm>
            <a:off x="439738" y="2785730"/>
            <a:ext cx="2813825" cy="3399070"/>
          </a:xfrm>
        </p:spPr>
        <p:txBody>
          <a:bodyPr/>
          <a:lstStyle/>
          <a:p>
            <a:r>
              <a:rPr lang="en-US" dirty="0"/>
              <a:t>A = Faces scale, usually used for children</a:t>
            </a:r>
          </a:p>
          <a:p>
            <a:r>
              <a:rPr lang="en-US" dirty="0"/>
              <a:t>B = NRS with 0-10 with three anchors</a:t>
            </a:r>
          </a:p>
          <a:p>
            <a:r>
              <a:rPr lang="en-US" dirty="0"/>
              <a:t>C = VAS without numbers and with two anchors</a:t>
            </a:r>
          </a:p>
          <a:p>
            <a:r>
              <a:rPr lang="en-US" dirty="0"/>
              <a:t>D = NRS with six anchors but without numbers</a:t>
            </a:r>
          </a:p>
          <a:p>
            <a:endParaRPr lang="en-US" dirty="0"/>
          </a:p>
          <a:p>
            <a:endParaRPr lang="en-US" dirty="0"/>
          </a:p>
        </p:txBody>
      </p:sp>
      <p:pic>
        <p:nvPicPr>
          <p:cNvPr id="5" name="Picture 4" descr="Timeline&#10;&#10;Description automatically generated">
            <a:extLst>
              <a:ext uri="{FF2B5EF4-FFF2-40B4-BE49-F238E27FC236}">
                <a16:creationId xmlns:a16="http://schemas.microsoft.com/office/drawing/2014/main" xmlns="" id="{A1BF99AF-2F66-C143-B20D-48E910953E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6696" y="0"/>
            <a:ext cx="5777304" cy="6741762"/>
          </a:xfrm>
          <a:prstGeom prst="rect">
            <a:avLst/>
          </a:prstGeom>
        </p:spPr>
      </p:pic>
      <p:sp>
        <p:nvSpPr>
          <p:cNvPr id="6" name="Rectangle 5">
            <a:extLst>
              <a:ext uri="{FF2B5EF4-FFF2-40B4-BE49-F238E27FC236}">
                <a16:creationId xmlns:a16="http://schemas.microsoft.com/office/drawing/2014/main" xmlns="" id="{7862BB31-433E-C045-BE91-BCD641AB4123}"/>
              </a:ext>
            </a:extLst>
          </p:cNvPr>
          <p:cNvSpPr/>
          <p:nvPr/>
        </p:nvSpPr>
        <p:spPr>
          <a:xfrm>
            <a:off x="7811146" y="0"/>
            <a:ext cx="1332854" cy="325464"/>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0785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9F0C62-7572-2A44-A7F3-E58746F7EE3C}"/>
              </a:ext>
            </a:extLst>
          </p:cNvPr>
          <p:cNvSpPr>
            <a:spLocks noGrp="1"/>
          </p:cNvSpPr>
          <p:nvPr>
            <p:ph type="title"/>
          </p:nvPr>
        </p:nvSpPr>
        <p:spPr>
          <a:xfrm>
            <a:off x="439737" y="1193183"/>
            <a:ext cx="7672904" cy="632838"/>
          </a:xfrm>
        </p:spPr>
        <p:txBody>
          <a:bodyPr/>
          <a:lstStyle/>
          <a:p>
            <a:r>
              <a:rPr lang="en-US" dirty="0"/>
              <a:t>Patients must measure their own pain</a:t>
            </a:r>
          </a:p>
        </p:txBody>
      </p:sp>
      <p:sp>
        <p:nvSpPr>
          <p:cNvPr id="4" name="TextBox 3">
            <a:extLst>
              <a:ext uri="{FF2B5EF4-FFF2-40B4-BE49-F238E27FC236}">
                <a16:creationId xmlns:a16="http://schemas.microsoft.com/office/drawing/2014/main" xmlns="" id="{C89FAA83-4A1F-4E47-84A3-A867C72F6965}"/>
              </a:ext>
            </a:extLst>
          </p:cNvPr>
          <p:cNvSpPr txBox="1"/>
          <p:nvPr/>
        </p:nvSpPr>
        <p:spPr>
          <a:xfrm>
            <a:off x="5214655" y="2542046"/>
            <a:ext cx="3867525" cy="3554819"/>
          </a:xfrm>
          <a:prstGeom prst="rect">
            <a:avLst/>
          </a:prstGeom>
          <a:solidFill>
            <a:schemeClr val="bg1">
              <a:lumMod val="95000"/>
            </a:schemeClr>
          </a:solidFill>
        </p:spPr>
        <p:txBody>
          <a:bodyPr wrap="square" rtlCol="0">
            <a:spAutoFit/>
          </a:bodyPr>
          <a:lstStyle/>
          <a:p>
            <a:pPr marL="450000" indent="-450000">
              <a:lnSpc>
                <a:spcPct val="95000"/>
              </a:lnSpc>
              <a:spcBef>
                <a:spcPct val="75000"/>
              </a:spcBef>
              <a:buClr>
                <a:srgbClr val="69676D">
                  <a:lumMod val="75000"/>
                </a:srgbClr>
              </a:buClr>
              <a:buSzPct val="80000"/>
              <a:buFont typeface="Wingdings" charset="2"/>
              <a:buChar char="Ø"/>
            </a:pPr>
            <a:r>
              <a:rPr lang="en-GB" dirty="0">
                <a:solidFill>
                  <a:srgbClr val="002060"/>
                </a:solidFill>
                <a:latin typeface="Arial"/>
              </a:rPr>
              <a:t>Survey to determine extent of congruence in pain reporting:</a:t>
            </a:r>
          </a:p>
          <a:p>
            <a:pPr marL="714375" lvl="1" indent="-357188">
              <a:lnSpc>
                <a:spcPct val="95000"/>
              </a:lnSpc>
              <a:spcBef>
                <a:spcPct val="75000"/>
              </a:spcBef>
              <a:buClr>
                <a:srgbClr val="69676D">
                  <a:lumMod val="75000"/>
                </a:srgbClr>
              </a:buClr>
              <a:buSzPct val="80000"/>
              <a:buFont typeface="Wingdings" charset="2"/>
              <a:buChar char="Ø"/>
            </a:pPr>
            <a:r>
              <a:rPr lang="en-GB" dirty="0">
                <a:solidFill>
                  <a:srgbClr val="002060"/>
                </a:solidFill>
                <a:latin typeface="Arial"/>
              </a:rPr>
              <a:t>Inpatient self-reported pain (n=869)</a:t>
            </a:r>
          </a:p>
          <a:p>
            <a:pPr marL="714375" lvl="1" indent="-357188">
              <a:lnSpc>
                <a:spcPct val="95000"/>
              </a:lnSpc>
              <a:spcBef>
                <a:spcPct val="75000"/>
              </a:spcBef>
              <a:buClr>
                <a:srgbClr val="69676D">
                  <a:lumMod val="75000"/>
                </a:srgbClr>
              </a:buClr>
              <a:buSzPct val="80000"/>
              <a:buFont typeface="Wingdings" charset="2"/>
              <a:buChar char="Ø"/>
            </a:pPr>
            <a:r>
              <a:rPr lang="en-GB" dirty="0">
                <a:solidFill>
                  <a:srgbClr val="002060"/>
                </a:solidFill>
                <a:latin typeface="Arial"/>
              </a:rPr>
              <a:t>Nurse pain-evaluation (n=115)</a:t>
            </a:r>
          </a:p>
          <a:p>
            <a:pPr marL="450000" indent="-450000">
              <a:lnSpc>
                <a:spcPct val="95000"/>
              </a:lnSpc>
              <a:spcBef>
                <a:spcPct val="75000"/>
              </a:spcBef>
              <a:buClr>
                <a:srgbClr val="69676D">
                  <a:lumMod val="75000"/>
                </a:srgbClr>
              </a:buClr>
              <a:buSzPct val="80000"/>
              <a:buFont typeface="Wingdings" charset="2"/>
              <a:buChar char="Ø"/>
            </a:pPr>
            <a:r>
              <a:rPr lang="en-GB" dirty="0">
                <a:solidFill>
                  <a:srgbClr val="002060"/>
                </a:solidFill>
                <a:latin typeface="Arial"/>
              </a:rPr>
              <a:t>Congruence was limited</a:t>
            </a:r>
          </a:p>
          <a:p>
            <a:pPr marL="450000" indent="-450000">
              <a:lnSpc>
                <a:spcPct val="95000"/>
              </a:lnSpc>
              <a:spcBef>
                <a:spcPct val="75000"/>
              </a:spcBef>
              <a:buClr>
                <a:srgbClr val="69676D">
                  <a:lumMod val="75000"/>
                </a:srgbClr>
              </a:buClr>
              <a:buSzPct val="80000"/>
              <a:buFont typeface="Wingdings" charset="2"/>
              <a:buChar char="Ø"/>
            </a:pPr>
            <a:r>
              <a:rPr lang="en-GB" dirty="0">
                <a:solidFill>
                  <a:srgbClr val="C00000"/>
                </a:solidFill>
                <a:latin typeface="Arial"/>
              </a:rPr>
              <a:t>Nurse evaluators underestimated pain more at higher pain levels</a:t>
            </a:r>
          </a:p>
        </p:txBody>
      </p:sp>
      <p:sp>
        <p:nvSpPr>
          <p:cNvPr id="5" name="TextBox 4">
            <a:extLst>
              <a:ext uri="{FF2B5EF4-FFF2-40B4-BE49-F238E27FC236}">
                <a16:creationId xmlns:a16="http://schemas.microsoft.com/office/drawing/2014/main" xmlns="" id="{CE9CF6C9-B44F-1349-8C4B-DB48132B9DFE}"/>
              </a:ext>
            </a:extLst>
          </p:cNvPr>
          <p:cNvSpPr txBox="1"/>
          <p:nvPr/>
        </p:nvSpPr>
        <p:spPr>
          <a:xfrm>
            <a:off x="5204024" y="6454557"/>
            <a:ext cx="3971872" cy="338550"/>
          </a:xfrm>
          <a:prstGeom prst="rect">
            <a:avLst/>
          </a:prstGeom>
          <a:noFill/>
          <a:ln>
            <a:noFill/>
          </a:ln>
        </p:spPr>
        <p:txBody>
          <a:bodyPr wrap="square" lIns="91435" tIns="45718" rIns="91435" bIns="45718">
            <a:spAutoFit/>
          </a:bodyPr>
          <a:lstStyle>
            <a:defPPr>
              <a:defRPr lang="en-US"/>
            </a:defPPr>
            <a:lvl1pPr>
              <a:defRPr sz="1000">
                <a:solidFill>
                  <a:srgbClr val="69676D">
                    <a:lumMod val="75000"/>
                  </a:srgbClr>
                </a:solidFill>
                <a:ea typeface="ＭＳ Ｐゴシック" charset="0"/>
                <a:cs typeface="ＭＳ Ｐゴシック" charset="0"/>
              </a:defRPr>
            </a:lvl1pPr>
            <a:lvl2pPr marL="37931725" indent="-37474525">
              <a:defRPr>
                <a:ea typeface="ＭＳ Ｐゴシック" charset="0"/>
              </a:defRPr>
            </a:lvl2pPr>
            <a:lvl3pPr>
              <a:defRPr>
                <a:ea typeface="ＭＳ Ｐゴシック" charset="0"/>
              </a:defRPr>
            </a:lvl3pPr>
            <a:lvl4pPr>
              <a:defRPr>
                <a:ea typeface="ＭＳ Ｐゴシック" charset="0"/>
              </a:defRPr>
            </a:lvl4pPr>
            <a:lvl5pPr>
              <a:defRPr>
                <a:ea typeface="ＭＳ Ｐゴシック" charset="0"/>
              </a:defRPr>
            </a:lvl5pPr>
            <a:lvl6pPr marL="457200" eaLnBrk="0" fontAlgn="base" hangingPunct="0">
              <a:spcBef>
                <a:spcPct val="0"/>
              </a:spcBef>
              <a:spcAft>
                <a:spcPct val="0"/>
              </a:spcAft>
              <a:defRPr>
                <a:ea typeface="ＭＳ Ｐゴシック" charset="0"/>
              </a:defRPr>
            </a:lvl6pPr>
            <a:lvl7pPr marL="914400" eaLnBrk="0" fontAlgn="base" hangingPunct="0">
              <a:spcBef>
                <a:spcPct val="0"/>
              </a:spcBef>
              <a:spcAft>
                <a:spcPct val="0"/>
              </a:spcAft>
              <a:defRPr>
                <a:ea typeface="ＭＳ Ｐゴシック" charset="0"/>
              </a:defRPr>
            </a:lvl7pPr>
            <a:lvl8pPr marL="1371600" eaLnBrk="0" fontAlgn="base" hangingPunct="0">
              <a:spcBef>
                <a:spcPct val="0"/>
              </a:spcBef>
              <a:spcAft>
                <a:spcPct val="0"/>
              </a:spcAft>
              <a:defRPr>
                <a:ea typeface="ＭＳ Ｐゴシック" charset="0"/>
              </a:defRPr>
            </a:lvl8pPr>
            <a:lvl9pPr marL="1828800" eaLnBrk="0" fontAlgn="base" hangingPunct="0">
              <a:spcBef>
                <a:spcPct val="0"/>
              </a:spcBef>
              <a:spcAft>
                <a:spcPct val="0"/>
              </a:spcAft>
              <a:defRPr>
                <a:ea typeface="ＭＳ Ｐゴシック" charset="0"/>
              </a:defRPr>
            </a:lvl9pPr>
          </a:lstStyle>
          <a:p>
            <a:r>
              <a:rPr lang="en-US" sz="1600" dirty="0" err="1">
                <a:latin typeface="+mj-lt"/>
              </a:rPr>
              <a:t>Melotti</a:t>
            </a:r>
            <a:r>
              <a:rPr lang="en-US" sz="1600" dirty="0">
                <a:latin typeface="+mj-lt"/>
              </a:rPr>
              <a:t> et al. </a:t>
            </a:r>
            <a:r>
              <a:rPr lang="en-GB" sz="1600" dirty="0" err="1">
                <a:latin typeface="+mj-lt"/>
              </a:rPr>
              <a:t>Europ</a:t>
            </a:r>
            <a:r>
              <a:rPr lang="en-GB" sz="1600" dirty="0">
                <a:latin typeface="+mj-lt"/>
              </a:rPr>
              <a:t> J Pain 2009 13:992–1000</a:t>
            </a:r>
            <a:endParaRPr lang="en-US" sz="1600" dirty="0">
              <a:latin typeface="+mj-lt"/>
            </a:endParaRPr>
          </a:p>
        </p:txBody>
      </p:sp>
      <p:graphicFrame>
        <p:nvGraphicFramePr>
          <p:cNvPr id="6" name="Chart 5">
            <a:extLst>
              <a:ext uri="{FF2B5EF4-FFF2-40B4-BE49-F238E27FC236}">
                <a16:creationId xmlns:a16="http://schemas.microsoft.com/office/drawing/2014/main" xmlns="" id="{FBB9941F-2F22-F243-94A0-5F6756A78B69}"/>
              </a:ext>
            </a:extLst>
          </p:cNvPr>
          <p:cNvGraphicFramePr/>
          <p:nvPr>
            <p:extLst>
              <p:ext uri="{D42A27DB-BD31-4B8C-83A1-F6EECF244321}">
                <p14:modId xmlns:p14="http://schemas.microsoft.com/office/powerpoint/2010/main" val="1336147392"/>
              </p:ext>
            </p:extLst>
          </p:nvPr>
        </p:nvGraphicFramePr>
        <p:xfrm>
          <a:off x="208694" y="2004867"/>
          <a:ext cx="5269800" cy="43530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7328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9F0C62-7572-2A44-A7F3-E58746F7EE3C}"/>
              </a:ext>
            </a:extLst>
          </p:cNvPr>
          <p:cNvSpPr>
            <a:spLocks noGrp="1"/>
          </p:cNvSpPr>
          <p:nvPr>
            <p:ph type="title"/>
          </p:nvPr>
        </p:nvSpPr>
        <p:spPr>
          <a:xfrm>
            <a:off x="439737" y="1193183"/>
            <a:ext cx="7672904" cy="632838"/>
          </a:xfrm>
        </p:spPr>
        <p:txBody>
          <a:bodyPr/>
          <a:lstStyle/>
          <a:p>
            <a:r>
              <a:rPr lang="en-US" dirty="0"/>
              <a:t>Patients must measure their own pain</a:t>
            </a:r>
          </a:p>
        </p:txBody>
      </p:sp>
      <p:sp>
        <p:nvSpPr>
          <p:cNvPr id="5" name="TextBox 4">
            <a:extLst>
              <a:ext uri="{FF2B5EF4-FFF2-40B4-BE49-F238E27FC236}">
                <a16:creationId xmlns:a16="http://schemas.microsoft.com/office/drawing/2014/main" xmlns="" id="{CE9CF6C9-B44F-1349-8C4B-DB48132B9DFE}"/>
              </a:ext>
            </a:extLst>
          </p:cNvPr>
          <p:cNvSpPr txBox="1"/>
          <p:nvPr/>
        </p:nvSpPr>
        <p:spPr>
          <a:xfrm>
            <a:off x="4402694" y="6233924"/>
            <a:ext cx="3971872" cy="338550"/>
          </a:xfrm>
          <a:prstGeom prst="rect">
            <a:avLst/>
          </a:prstGeom>
          <a:noFill/>
          <a:ln>
            <a:noFill/>
          </a:ln>
        </p:spPr>
        <p:txBody>
          <a:bodyPr wrap="square" lIns="91435" tIns="45718" rIns="91435" bIns="45718">
            <a:spAutoFit/>
          </a:bodyPr>
          <a:lstStyle>
            <a:defPPr>
              <a:defRPr lang="en-US"/>
            </a:defPPr>
            <a:lvl1pPr>
              <a:defRPr sz="1000">
                <a:solidFill>
                  <a:srgbClr val="69676D">
                    <a:lumMod val="75000"/>
                  </a:srgbClr>
                </a:solidFill>
                <a:ea typeface="ＭＳ Ｐゴシック" charset="0"/>
                <a:cs typeface="ＭＳ Ｐゴシック" charset="0"/>
              </a:defRPr>
            </a:lvl1pPr>
            <a:lvl2pPr marL="37931725" indent="-37474525">
              <a:defRPr>
                <a:ea typeface="ＭＳ Ｐゴシック" charset="0"/>
              </a:defRPr>
            </a:lvl2pPr>
            <a:lvl3pPr>
              <a:defRPr>
                <a:ea typeface="ＭＳ Ｐゴシック" charset="0"/>
              </a:defRPr>
            </a:lvl3pPr>
            <a:lvl4pPr>
              <a:defRPr>
                <a:ea typeface="ＭＳ Ｐゴシック" charset="0"/>
              </a:defRPr>
            </a:lvl4pPr>
            <a:lvl5pPr>
              <a:defRPr>
                <a:ea typeface="ＭＳ Ｐゴシック" charset="0"/>
              </a:defRPr>
            </a:lvl5pPr>
            <a:lvl6pPr marL="457200" eaLnBrk="0" fontAlgn="base" hangingPunct="0">
              <a:spcBef>
                <a:spcPct val="0"/>
              </a:spcBef>
              <a:spcAft>
                <a:spcPct val="0"/>
              </a:spcAft>
              <a:defRPr>
                <a:ea typeface="ＭＳ Ｐゴシック" charset="0"/>
              </a:defRPr>
            </a:lvl6pPr>
            <a:lvl7pPr marL="914400" eaLnBrk="0" fontAlgn="base" hangingPunct="0">
              <a:spcBef>
                <a:spcPct val="0"/>
              </a:spcBef>
              <a:spcAft>
                <a:spcPct val="0"/>
              </a:spcAft>
              <a:defRPr>
                <a:ea typeface="ＭＳ Ｐゴシック" charset="0"/>
              </a:defRPr>
            </a:lvl7pPr>
            <a:lvl8pPr marL="1371600" eaLnBrk="0" fontAlgn="base" hangingPunct="0">
              <a:spcBef>
                <a:spcPct val="0"/>
              </a:spcBef>
              <a:spcAft>
                <a:spcPct val="0"/>
              </a:spcAft>
              <a:defRPr>
                <a:ea typeface="ＭＳ Ｐゴシック" charset="0"/>
              </a:defRPr>
            </a:lvl8pPr>
            <a:lvl9pPr marL="1828800" eaLnBrk="0" fontAlgn="base" hangingPunct="0">
              <a:spcBef>
                <a:spcPct val="0"/>
              </a:spcBef>
              <a:spcAft>
                <a:spcPct val="0"/>
              </a:spcAft>
              <a:defRPr>
                <a:ea typeface="ＭＳ Ｐゴシック" charset="0"/>
              </a:defRPr>
            </a:lvl9pPr>
          </a:lstStyle>
          <a:p>
            <a:pPr algn="r"/>
            <a:r>
              <a:rPr lang="en-US" sz="1600" dirty="0">
                <a:latin typeface="+mj-lt"/>
              </a:rPr>
              <a:t>Seers et al. Pain 2018 159:811-18</a:t>
            </a:r>
          </a:p>
        </p:txBody>
      </p:sp>
      <p:sp>
        <p:nvSpPr>
          <p:cNvPr id="3" name="TextBox 2">
            <a:extLst>
              <a:ext uri="{FF2B5EF4-FFF2-40B4-BE49-F238E27FC236}">
                <a16:creationId xmlns:a16="http://schemas.microsoft.com/office/drawing/2014/main" xmlns="" id="{7C38F764-E5D4-4940-8B34-303AC6396319}"/>
              </a:ext>
            </a:extLst>
          </p:cNvPr>
          <p:cNvSpPr txBox="1"/>
          <p:nvPr/>
        </p:nvSpPr>
        <p:spPr>
          <a:xfrm>
            <a:off x="524107" y="2129451"/>
            <a:ext cx="7850459" cy="3970318"/>
          </a:xfrm>
          <a:prstGeom prst="rect">
            <a:avLst/>
          </a:prstGeom>
          <a:noFill/>
        </p:spPr>
        <p:txBody>
          <a:bodyPr wrap="square" rtlCol="0">
            <a:spAutoFit/>
          </a:bodyPr>
          <a:lstStyle/>
          <a:p>
            <a:pPr marL="285750" indent="-285750">
              <a:buFont typeface="Wingdings" pitchFamily="2" charset="2"/>
              <a:buChar char="Ø"/>
            </a:pPr>
            <a:r>
              <a:rPr lang="en-US" dirty="0">
                <a:solidFill>
                  <a:srgbClr val="002060"/>
                </a:solidFill>
                <a:latin typeface="+mj-lt"/>
              </a:rPr>
              <a:t>Systematic review comparing paired pain scoring by patient and caregiver</a:t>
            </a:r>
          </a:p>
          <a:p>
            <a:pPr marL="285750" indent="-285750">
              <a:buFont typeface="Wingdings" pitchFamily="2" charset="2"/>
              <a:buChar char="Ø"/>
            </a:pPr>
            <a:endParaRPr lang="en-US" dirty="0">
              <a:solidFill>
                <a:srgbClr val="002060"/>
              </a:solidFill>
              <a:latin typeface="+mj-lt"/>
            </a:endParaRPr>
          </a:p>
          <a:p>
            <a:pPr marL="285750" indent="-285750">
              <a:buFont typeface="Wingdings" pitchFamily="2" charset="2"/>
              <a:buChar char="Ø"/>
            </a:pPr>
            <a:r>
              <a:rPr lang="en-US" dirty="0">
                <a:solidFill>
                  <a:srgbClr val="002060"/>
                </a:solidFill>
                <a:latin typeface="+mj-lt"/>
              </a:rPr>
              <a:t>80 studies, with 20,496 patients</a:t>
            </a:r>
          </a:p>
          <a:p>
            <a:pPr marL="285750" indent="-285750">
              <a:buFont typeface="Wingdings" pitchFamily="2" charset="2"/>
              <a:buChar char="Ø"/>
            </a:pPr>
            <a:endParaRPr lang="en-US" dirty="0">
              <a:solidFill>
                <a:srgbClr val="002060"/>
              </a:solidFill>
              <a:latin typeface="+mj-lt"/>
            </a:endParaRPr>
          </a:p>
          <a:p>
            <a:pPr marL="285750" indent="-285750">
              <a:buFont typeface="Wingdings" pitchFamily="2" charset="2"/>
              <a:buChar char="Ø"/>
            </a:pPr>
            <a:r>
              <a:rPr lang="en-US" dirty="0">
                <a:solidFill>
                  <a:srgbClr val="002060"/>
                </a:solidFill>
                <a:latin typeface="+mj-lt"/>
              </a:rPr>
              <a:t>Compared with patient, caregiver estimates were reported to be:</a:t>
            </a:r>
          </a:p>
          <a:p>
            <a:pPr marL="742950" lvl="1" indent="-285750">
              <a:buFont typeface="Wingdings" pitchFamily="2" charset="2"/>
              <a:buChar char="Ø"/>
            </a:pPr>
            <a:r>
              <a:rPr lang="en-US" dirty="0">
                <a:solidFill>
                  <a:srgbClr val="C00000"/>
                </a:solidFill>
                <a:latin typeface="+mj-lt"/>
              </a:rPr>
              <a:t>Underestimated in 62 studies (78%)</a:t>
            </a:r>
          </a:p>
          <a:p>
            <a:pPr marL="742950" lvl="1" indent="-285750">
              <a:buFont typeface="Wingdings" pitchFamily="2" charset="2"/>
              <a:buChar char="Ø"/>
            </a:pPr>
            <a:r>
              <a:rPr lang="en-US" dirty="0">
                <a:solidFill>
                  <a:srgbClr val="C00000"/>
                </a:solidFill>
                <a:latin typeface="+mj-lt"/>
              </a:rPr>
              <a:t>Same 17 studies (21%)</a:t>
            </a:r>
          </a:p>
          <a:p>
            <a:pPr marL="742950" lvl="1" indent="-285750">
              <a:buFont typeface="Wingdings" pitchFamily="2" charset="2"/>
              <a:buChar char="Ø"/>
            </a:pPr>
            <a:r>
              <a:rPr lang="en-US" dirty="0">
                <a:solidFill>
                  <a:srgbClr val="C00000"/>
                </a:solidFill>
                <a:latin typeface="+mj-lt"/>
              </a:rPr>
              <a:t>Overestimated 1 study (1%)</a:t>
            </a:r>
          </a:p>
          <a:p>
            <a:pPr marL="285750" indent="-285750">
              <a:buFont typeface="Wingdings" pitchFamily="2" charset="2"/>
              <a:buChar char="Ø"/>
            </a:pPr>
            <a:endParaRPr lang="en-US" dirty="0">
              <a:solidFill>
                <a:srgbClr val="002060"/>
              </a:solidFill>
              <a:latin typeface="+mj-lt"/>
            </a:endParaRPr>
          </a:p>
          <a:p>
            <a:pPr marL="285750" indent="-285750">
              <a:buFont typeface="Wingdings" pitchFamily="2" charset="2"/>
              <a:buChar char="Ø"/>
            </a:pPr>
            <a:r>
              <a:rPr lang="en-US" dirty="0">
                <a:solidFill>
                  <a:srgbClr val="002060"/>
                </a:solidFill>
                <a:latin typeface="+mj-lt"/>
              </a:rPr>
              <a:t>Larger and high-quality studies reported underestimation in 90% of cases</a:t>
            </a:r>
          </a:p>
          <a:p>
            <a:pPr marL="285750" indent="-285750">
              <a:buFont typeface="Wingdings" pitchFamily="2" charset="2"/>
              <a:buChar char="Ø"/>
            </a:pPr>
            <a:endParaRPr lang="en-US" dirty="0">
              <a:solidFill>
                <a:srgbClr val="002060"/>
              </a:solidFill>
              <a:latin typeface="+mj-lt"/>
            </a:endParaRPr>
          </a:p>
          <a:p>
            <a:pPr marL="285750" indent="-285750">
              <a:buFont typeface="Wingdings" pitchFamily="2" charset="2"/>
              <a:buChar char="Ø"/>
            </a:pPr>
            <a:r>
              <a:rPr lang="en-GB" b="1" dirty="0">
                <a:solidFill>
                  <a:srgbClr val="C00000"/>
                </a:solidFill>
                <a:latin typeface="+mj-lt"/>
              </a:rPr>
              <a:t>The extent of underestimation tended to increase with pain severity</a:t>
            </a:r>
          </a:p>
          <a:p>
            <a:pPr marL="285750" indent="-285750">
              <a:buFont typeface="Wingdings" pitchFamily="2" charset="2"/>
              <a:buChar char="Ø"/>
            </a:pPr>
            <a:endParaRPr lang="en-GB" b="1" dirty="0">
              <a:solidFill>
                <a:srgbClr val="C00000"/>
              </a:solidFill>
              <a:latin typeface="+mj-lt"/>
            </a:endParaRPr>
          </a:p>
          <a:p>
            <a:pPr marL="285750" indent="-285750">
              <a:buFont typeface="Wingdings" pitchFamily="2" charset="2"/>
              <a:buChar char="Ø"/>
            </a:pPr>
            <a:r>
              <a:rPr lang="en-GB" b="1" dirty="0">
                <a:solidFill>
                  <a:srgbClr val="C00000"/>
                </a:solidFill>
                <a:latin typeface="+mj-lt"/>
              </a:rPr>
              <a:t>Magnitude of underestimation approximates the best pain treatments</a:t>
            </a:r>
          </a:p>
        </p:txBody>
      </p:sp>
    </p:spTree>
    <p:extLst>
      <p:ext uri="{BB962C8B-B14F-4D97-AF65-F5344CB8AC3E}">
        <p14:creationId xmlns:p14="http://schemas.microsoft.com/office/powerpoint/2010/main" val="3330030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3AE8B3-C3C6-794B-AC23-7041876A20B6}"/>
              </a:ext>
            </a:extLst>
          </p:cNvPr>
          <p:cNvSpPr>
            <a:spLocks noGrp="1"/>
          </p:cNvSpPr>
          <p:nvPr>
            <p:ph type="title"/>
          </p:nvPr>
        </p:nvSpPr>
        <p:spPr/>
        <p:txBody>
          <a:bodyPr/>
          <a:lstStyle/>
          <a:p>
            <a:r>
              <a:rPr lang="en-US" dirty="0"/>
              <a:t>Timing of </a:t>
            </a:r>
            <a:r>
              <a:rPr lang="en-US" dirty="0" smtClean="0"/>
              <a:t>measurements</a:t>
            </a:r>
            <a:endParaRPr lang="en-US" dirty="0"/>
          </a:p>
        </p:txBody>
      </p:sp>
      <p:sp>
        <p:nvSpPr>
          <p:cNvPr id="3" name="Content Placeholder 2">
            <a:extLst>
              <a:ext uri="{FF2B5EF4-FFF2-40B4-BE49-F238E27FC236}">
                <a16:creationId xmlns:a16="http://schemas.microsoft.com/office/drawing/2014/main" xmlns="" id="{976CEF4D-F906-4248-B67C-6F523F40ECD3}"/>
              </a:ext>
            </a:extLst>
          </p:cNvPr>
          <p:cNvSpPr>
            <a:spLocks noGrp="1"/>
          </p:cNvSpPr>
          <p:nvPr>
            <p:ph idx="1"/>
          </p:nvPr>
        </p:nvSpPr>
        <p:spPr/>
        <p:txBody>
          <a:bodyPr/>
          <a:lstStyle/>
          <a:p>
            <a:pPr marL="342900" indent="-342900">
              <a:buClrTx/>
              <a:buFont typeface="Arial" panose="020B0604020202020204" pitchFamily="34" charset="0"/>
              <a:buChar char="•"/>
            </a:pPr>
            <a:r>
              <a:rPr lang="en-US" dirty="0"/>
              <a:t>What happens without an analgesic intervention?</a:t>
            </a:r>
          </a:p>
          <a:p>
            <a:pPr marL="342900" indent="-342900">
              <a:buClrTx/>
              <a:buFont typeface="Arial" panose="020B0604020202020204" pitchFamily="34" charset="0"/>
              <a:buChar char="•"/>
            </a:pPr>
            <a:r>
              <a:rPr lang="en-US" dirty="0"/>
              <a:t>How long does acute pain last?</a:t>
            </a:r>
          </a:p>
          <a:p>
            <a:pPr marL="522288" lvl="1" indent="-342900">
              <a:buClrTx/>
            </a:pPr>
            <a:r>
              <a:rPr lang="en-US" dirty="0">
                <a:solidFill>
                  <a:srgbClr val="C00000"/>
                </a:solidFill>
              </a:rPr>
              <a:t>Typically hours to a few days postoperatively, but may be minutes in some circumstances</a:t>
            </a:r>
          </a:p>
          <a:p>
            <a:pPr marL="342900" indent="-342900">
              <a:buClrTx/>
              <a:buFont typeface="Arial" panose="020B0604020202020204" pitchFamily="34" charset="0"/>
              <a:buChar char="•"/>
            </a:pPr>
            <a:r>
              <a:rPr lang="en-US" dirty="0"/>
              <a:t>How long does the analgesic intervention last?</a:t>
            </a:r>
          </a:p>
          <a:p>
            <a:pPr marL="522288" lvl="1" indent="-342900">
              <a:buClrTx/>
            </a:pPr>
            <a:r>
              <a:rPr lang="en-US" dirty="0">
                <a:solidFill>
                  <a:srgbClr val="C00000"/>
                </a:solidFill>
              </a:rPr>
              <a:t>Usually </a:t>
            </a:r>
            <a:r>
              <a:rPr lang="en-US" dirty="0" smtClean="0">
                <a:solidFill>
                  <a:srgbClr val="C00000"/>
                </a:solidFill>
              </a:rPr>
              <a:t>4 - 6 </a:t>
            </a:r>
            <a:r>
              <a:rPr lang="en-US" dirty="0">
                <a:solidFill>
                  <a:srgbClr val="C00000"/>
                </a:solidFill>
              </a:rPr>
              <a:t>hours for oral analgesics, but some interventions may be longer</a:t>
            </a:r>
          </a:p>
          <a:p>
            <a:pPr marL="342900" indent="-342900">
              <a:buClrTx/>
              <a:buFont typeface="Arial" panose="020B0604020202020204" pitchFamily="34" charset="0"/>
              <a:buChar char="•"/>
            </a:pPr>
            <a:r>
              <a:rPr lang="en-US" dirty="0"/>
              <a:t>An example from third molar extraction</a:t>
            </a:r>
          </a:p>
          <a:p>
            <a:pPr marL="522288" lvl="1" indent="-342900">
              <a:buClrTx/>
            </a:pPr>
            <a:endParaRPr lang="en-US" dirty="0">
              <a:solidFill>
                <a:srgbClr val="C00000"/>
              </a:solidFill>
            </a:endParaRPr>
          </a:p>
        </p:txBody>
      </p:sp>
    </p:spTree>
    <p:extLst>
      <p:ext uri="{BB962C8B-B14F-4D97-AF65-F5344CB8AC3E}">
        <p14:creationId xmlns:p14="http://schemas.microsoft.com/office/powerpoint/2010/main" val="944106785"/>
      </p:ext>
    </p:extLst>
  </p:cSld>
  <p:clrMapOvr>
    <a:masterClrMapping/>
  </p:clrMapOvr>
</p:sld>
</file>

<file path=ppt/theme/theme1.xml><?xml version="1.0" encoding="utf-8"?>
<a:theme xmlns:a="http://schemas.openxmlformats.org/drawingml/2006/main" name="Cochrane">
  <a:themeElements>
    <a:clrScheme name="Cochrane">
      <a:dk1>
        <a:srgbClr val="000000"/>
      </a:dk1>
      <a:lt1>
        <a:srgbClr val="FFFFFF"/>
      </a:lt1>
      <a:dk2>
        <a:srgbClr val="002D64"/>
      </a:dk2>
      <a:lt2>
        <a:srgbClr val="962D91"/>
      </a:lt2>
      <a:accent1>
        <a:srgbClr val="002D64"/>
      </a:accent1>
      <a:accent2>
        <a:srgbClr val="962D91"/>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Cochrane PowerPoint Template</Template>
  <TotalTime>4449</TotalTime>
  <Words>908</Words>
  <Application>Microsoft Office PowerPoint</Application>
  <PresentationFormat>On-screen Show (4:3)</PresentationFormat>
  <Paragraphs>152</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Cochrane</vt:lpstr>
      <vt:lpstr>Postoperative pain</vt:lpstr>
      <vt:lpstr>Contents</vt:lpstr>
      <vt:lpstr>Background to measurement</vt:lpstr>
      <vt:lpstr>Categorical verbal pain scales</vt:lpstr>
      <vt:lpstr>Visual analogue pain scales</vt:lpstr>
      <vt:lpstr>Numerical rating and other scales</vt:lpstr>
      <vt:lpstr>Patients must measure their own pain</vt:lpstr>
      <vt:lpstr>Patients must measure their own pain</vt:lpstr>
      <vt:lpstr>Timing of measurements</vt:lpstr>
      <vt:lpstr>What happens with ibuprofen</vt:lpstr>
      <vt:lpstr>What happens with placebo</vt:lpstr>
      <vt:lpstr>How pain scores are expressed</vt:lpstr>
      <vt:lpstr>Areas under the curve</vt:lpstr>
      <vt:lpstr>Combining different pain measures</vt:lpstr>
      <vt:lpstr>Other measurements</vt:lpstr>
      <vt:lpstr>Acknowledgements</vt:lpstr>
    </vt:vector>
  </TitlesOfParts>
  <Company>Microsoft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Anna Hobson</dc:creator>
  <cp:lastModifiedBy>Anna Erskine</cp:lastModifiedBy>
  <cp:revision>821</cp:revision>
  <dcterms:created xsi:type="dcterms:W3CDTF">2015-03-16T14:19:28Z</dcterms:created>
  <dcterms:modified xsi:type="dcterms:W3CDTF">2021-04-06T08:35:36Z</dcterms:modified>
</cp:coreProperties>
</file>