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8"/>
  </p:notesMasterIdLst>
  <p:sldIdLst>
    <p:sldId id="261" r:id="rId2"/>
    <p:sldId id="262" r:id="rId3"/>
    <p:sldId id="257" r:id="rId4"/>
    <p:sldId id="263" r:id="rId5"/>
    <p:sldId id="264" r:id="rId6"/>
    <p:sldId id="260" r:id="rId7"/>
  </p:sldIdLst>
  <p:sldSz cx="30275213" cy="42803763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6D"/>
    <a:srgbClr val="008CD2"/>
    <a:srgbClr val="44546A"/>
    <a:srgbClr val="D00070"/>
    <a:srgbClr val="007A3E"/>
    <a:srgbClr val="B94700"/>
    <a:srgbClr val="008578"/>
    <a:srgbClr val="0057B7"/>
    <a:srgbClr val="962D91"/>
    <a:srgbClr val="DC2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8" d="100"/>
          <a:sy n="18" d="100"/>
        </p:scale>
        <p:origin x="28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5-4A10-AB84-C65B05EC9E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</c:v>
                </c:pt>
                <c:pt idx="1">
                  <c:v>2</c:v>
                </c:pt>
                <c:pt idx="2">
                  <c:v>0.7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5-4A10-AB84-C65B05EC9E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6200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5-4A10-AB84-C65B05EC9E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76200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1.2</c:v>
                </c:pt>
                <c:pt idx="1">
                  <c:v>2</c:v>
                </c:pt>
                <c:pt idx="2">
                  <c:v>0.4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25-4A10-AB84-C65B05EC9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071056"/>
        <c:axId val="783063856"/>
      </c:lineChart>
      <c:catAx>
        <c:axId val="7830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783063856"/>
        <c:crosses val="autoZero"/>
        <c:auto val="1"/>
        <c:lblAlgn val="ctr"/>
        <c:lblOffset val="100"/>
        <c:noMultiLvlLbl val="0"/>
      </c:catAx>
      <c:valAx>
        <c:axId val="78306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78307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AAF-45FA-8AE0-8C81E72BC1D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AF-45FA-8AE0-8C81E72BC1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AF-45FA-8AE0-8C81E72BC1D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72-45CA-8C90-12E7369083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72-45CA-8C90-12E7369083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F-45FA-8AE0-8C81E72BC1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1250-DC88-4F6C-8994-39C2DE7989F4}" type="datetimeFigureOut">
              <a:rPr lang="en-CA" smtClean="0"/>
              <a:t>2024-06-04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A4FC5-5795-4E2F-AC95-E0700F51E6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64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2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ess%20clutter%20&#8211;%20link%20to%20additional%20info%20with%20QR%20code" TargetMode="External"/><Relationship Id="rId2" Type="http://schemas.openxmlformats.org/officeDocument/2006/relationships/hyperlink" Target="https://www.cochrane.org/news/complexity-clarity-research-shows-benefit-betterposter-templates-cochrane-colloquiu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ing.cochrane.org/sites/training.cochrane.org/files/public/uploads/Images%20Checklist%20for%20Evidence%20Dissemination%20-%20Final%2C%20version%201.0_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" TargetMode="External"/><Relationship Id="rId2" Type="http://schemas.openxmlformats.org/officeDocument/2006/relationships/hyperlink" Target="https://www.qrcode-monke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dreads.com/en/book/show/58139081" TargetMode="External"/><Relationship Id="rId5" Type="http://schemas.openxmlformats.org/officeDocument/2006/relationships/hyperlink" Target="https://youtu.be/SYk29tnxASs?si=eIk2hXD13sIOCuZH&amp;t=161" TargetMode="External"/><Relationship Id="rId4" Type="http://schemas.openxmlformats.org/officeDocument/2006/relationships/hyperlink" Target="https://daltonlens.org/colorblindness-simul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chart" Target="../charts/chart2.xml"/><Relationship Id="rId7" Type="http://schemas.openxmlformats.org/officeDocument/2006/relationships/image" Target="../media/image15.sv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chart" Target="../charts/chart1.xml"/><Relationship Id="rId16" Type="http://schemas.openxmlformats.org/officeDocument/2006/relationships/image" Target="../media/image23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CBB4E-9B99-544B-EFCD-5224DD6BDE26}"/>
              </a:ext>
            </a:extLst>
          </p:cNvPr>
          <p:cNvSpPr/>
          <p:nvPr/>
        </p:nvSpPr>
        <p:spPr>
          <a:xfrm>
            <a:off x="0" y="0"/>
            <a:ext cx="30275213" cy="6024282"/>
          </a:xfrm>
          <a:prstGeom prst="rect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C930-9761-B38C-EE16-4F70C11F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123" y="6938679"/>
            <a:ext cx="26678966" cy="362953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template is not mandatory, but you are highly encouraged to use it! Use this as a starting point and adapt it to meet your needs.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dirty="0">
                <a:latin typeface="Roboto" panose="02000000000000000000" pitchFamily="2" charset="0"/>
                <a:ea typeface="Roboto" panose="02000000000000000000" pitchFamily="2" charset="0"/>
              </a:rPr>
              <a:t>This poster template is based on the </a:t>
            </a:r>
            <a:r>
              <a:rPr lang="en-US" sz="7200" dirty="0">
                <a:solidFill>
                  <a:srgbClr val="954F72"/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latest evidence.</a:t>
            </a:r>
            <a:endParaRPr lang="en-US" sz="7200" dirty="0">
              <a:solidFill>
                <a:srgbClr val="44546A"/>
              </a:solidFill>
              <a:latin typeface="Roboto" panose="02000000000000000000" pitchFamily="2" charset="0"/>
              <a:ea typeface="Roboto" panose="02000000000000000000" pitchFamily="2" charset="0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lnSpc>
                <a:spcPct val="120000"/>
              </a:lnSpc>
              <a:buNone/>
            </a:pPr>
            <a:endParaRPr lang="en-US" sz="6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sz="60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recommends: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Clear conclusions/main finding at the start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Infographics or large figures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Uncluttered layout – link to additional info with a QR code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High contrast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</a:rPr>
              <a:t>colours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and large font</a:t>
            </a:r>
          </a:p>
          <a:p>
            <a:pPr marL="1513743" lvl="1" indent="0">
              <a:lnSpc>
                <a:spcPct val="150000"/>
              </a:lnSpc>
              <a:buNone/>
            </a:pP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0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Tips for your poster:</a:t>
            </a:r>
            <a:endParaRPr lang="en-US" sz="6000" dirty="0">
              <a:solidFill>
                <a:srgbClr val="44546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Use </a:t>
            </a:r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</a:rPr>
              <a:t>bold</a:t>
            </a: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 to emphasize </a:t>
            </a:r>
            <a:r>
              <a:rPr lang="en-GB" sz="6000" u="sng" dirty="0">
                <a:latin typeface="Roboto" panose="02000000000000000000" pitchFamily="2" charset="0"/>
                <a:ea typeface="Roboto" panose="02000000000000000000" pitchFamily="2" charset="0"/>
              </a:rPr>
              <a:t>important</a:t>
            </a: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 words in your main findings and elsewhere.</a:t>
            </a: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The colour behind the top findings box can be changed – to a solid colour, a texture, or even a picture.</a:t>
            </a: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You are welcome to change the colours to match your host institution/organization.</a:t>
            </a: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If you’d like to use a picture on your poster, we recommend choosing light and bright imagery that works in harmony with your poster’s colour palette. 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See Cochrane’s 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image check-list 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for more help. </a:t>
            </a:r>
          </a:p>
          <a:p>
            <a:endParaRPr lang="en-US" sz="8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CA" sz="8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F8898-1A0A-06D2-22D0-4B56AA918057}"/>
              </a:ext>
            </a:extLst>
          </p:cNvPr>
          <p:cNvSpPr txBox="1"/>
          <p:nvPr/>
        </p:nvSpPr>
        <p:spPr>
          <a:xfrm>
            <a:off x="0" y="4087906"/>
            <a:ext cx="3027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Tips for effective academic poster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32FC8-C40D-FECE-6F7D-12465FA5E9D5}"/>
              </a:ext>
            </a:extLst>
          </p:cNvPr>
          <p:cNvSpPr txBox="1"/>
          <p:nvPr/>
        </p:nvSpPr>
        <p:spPr>
          <a:xfrm>
            <a:off x="-1" y="1474495"/>
            <a:ext cx="30275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GES Poster Template </a:t>
            </a:r>
          </a:p>
          <a:p>
            <a:pPr algn="ctr"/>
            <a:endParaRPr lang="en-GB" sz="2800" b="1" dirty="0"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1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5B0CD-BA74-43E5-589A-9B021F43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2205318"/>
            <a:ext cx="26112371" cy="363477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QR Codes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To create a QR code, we recommend the free QR code maker at </a:t>
            </a:r>
            <a:b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QR Code Monkey.</a:t>
            </a: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Want to link your QR code to multiple things like your paper, a copy of your poster </a:t>
            </a:r>
            <a:r>
              <a:rPr lang="en-US" sz="6000" i="1" dirty="0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your contact details? Try hosting the links all in one spot and link to that; it could be a social media post that you link to or a free online tool like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Linktree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. </a:t>
            </a: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sz="6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60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Tips for poster accessibly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Have your QR code link to an online audio and/or video walkthrough of your poster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Have a few handouts for people who can’t scan a QR code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Consider using a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colourblind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 checker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to ensure your poster is accessible to viewers with different types of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</a:rPr>
              <a:t>colourblindness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Additional Resources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Video on creating a #BetterPoster in less time</a:t>
            </a: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Book on planning, designing and presenting an academic poster</a:t>
            </a:r>
            <a:b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315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3659ED4-E70E-8959-9599-F67013AF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577" r="187" b="63775"/>
          <a:stretch/>
        </p:blipFill>
        <p:spPr>
          <a:xfrm>
            <a:off x="-53790" y="-1"/>
            <a:ext cx="30329002" cy="71950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-1" y="39886656"/>
            <a:ext cx="30275213" cy="33289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-1" y="-64708"/>
            <a:ext cx="30275213" cy="7582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250884" y="1003936"/>
            <a:ext cx="25899087" cy="5250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6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Teach people what you </a:t>
            </a:r>
          </a:p>
          <a:p>
            <a:pPr>
              <a:lnSpc>
                <a:spcPct val="130000"/>
              </a:lnSpc>
            </a:pPr>
            <a:r>
              <a:rPr lang="en-US" sz="136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learned in 5 seconds</a:t>
            </a:r>
            <a:endParaRPr lang="en-US" sz="136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4F5FC-ACA9-410F-87AE-D337A6A2883B}"/>
              </a:ext>
            </a:extLst>
          </p:cNvPr>
          <p:cNvGrpSpPr/>
          <p:nvPr/>
        </p:nvGrpSpPr>
        <p:grpSpPr>
          <a:xfrm>
            <a:off x="1733842" y="39038346"/>
            <a:ext cx="3126916" cy="3063348"/>
            <a:chOff x="8496435" y="33018142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CAA3C-1489-4B76-BE55-54F7895EC144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AD9AF1-DB1F-458B-8FD1-3E2EA4A57D8C}"/>
              </a:ext>
            </a:extLst>
          </p:cNvPr>
          <p:cNvSpPr txBox="1"/>
          <p:nvPr/>
        </p:nvSpPr>
        <p:spPr>
          <a:xfrm>
            <a:off x="5604412" y="40497897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1A22D-6E78-9EC1-AA7A-2AE3D9D637C1}"/>
              </a:ext>
            </a:extLst>
          </p:cNvPr>
          <p:cNvSpPr/>
          <p:nvPr/>
        </p:nvSpPr>
        <p:spPr>
          <a:xfrm>
            <a:off x="16074785" y="15833195"/>
            <a:ext cx="12614582" cy="6756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897D2-C495-BD92-B6A9-9EEA550DF840}"/>
              </a:ext>
            </a:extLst>
          </p:cNvPr>
          <p:cNvSpPr/>
          <p:nvPr/>
        </p:nvSpPr>
        <p:spPr>
          <a:xfrm>
            <a:off x="1781106" y="15833194"/>
            <a:ext cx="12419322" cy="6756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EE83F7-0783-7655-C10F-786B67F79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0056" y="17128198"/>
            <a:ext cx="9477138" cy="41664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3D61A8-5BBF-232B-EBCB-EC446284E1EA}"/>
              </a:ext>
            </a:extLst>
          </p:cNvPr>
          <p:cNvSpPr txBox="1"/>
          <p:nvPr/>
        </p:nvSpPr>
        <p:spPr>
          <a:xfrm>
            <a:off x="2009104" y="13444878"/>
            <a:ext cx="1185224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1: Quickly explain what the graph shows.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Help people think.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6E0388-2942-A976-C11F-C3E7650F00BC}"/>
              </a:ext>
            </a:extLst>
          </p:cNvPr>
          <p:cNvSpPr txBox="1"/>
          <p:nvPr/>
        </p:nvSpPr>
        <p:spPr>
          <a:xfrm>
            <a:off x="16074786" y="13444878"/>
            <a:ext cx="1261458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2: You can add bullets or quotes to this section too.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A9DE5D-D514-FAEA-8688-71D43253F7ED}"/>
              </a:ext>
            </a:extLst>
          </p:cNvPr>
          <p:cNvSpPr/>
          <p:nvPr/>
        </p:nvSpPr>
        <p:spPr>
          <a:xfrm>
            <a:off x="1781107" y="25537833"/>
            <a:ext cx="26908262" cy="8440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041323-B3E2-5C21-DB63-0092D6517E35}"/>
              </a:ext>
            </a:extLst>
          </p:cNvPr>
          <p:cNvSpPr txBox="1"/>
          <p:nvPr/>
        </p:nvSpPr>
        <p:spPr>
          <a:xfrm>
            <a:off x="4170734" y="26690285"/>
            <a:ext cx="9207519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59D60-BC78-9BB8-43D6-C639D5B7286D}"/>
              </a:ext>
            </a:extLst>
          </p:cNvPr>
          <p:cNvSpPr txBox="1"/>
          <p:nvPr/>
        </p:nvSpPr>
        <p:spPr>
          <a:xfrm>
            <a:off x="2007000" y="23890274"/>
            <a:ext cx="4531609" cy="12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8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CD9CC-0316-26D8-3153-0E55BAB1E237}"/>
              </a:ext>
            </a:extLst>
          </p:cNvPr>
          <p:cNvSpPr txBox="1"/>
          <p:nvPr/>
        </p:nvSpPr>
        <p:spPr>
          <a:xfrm>
            <a:off x="1781107" y="972165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Background: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70,000 people needed a portrait-orientation style layout for </a:t>
            </a: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#betterposter,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according to the Open Science Framework download counts.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A158F-8F06-D2E9-E679-A7B2E44A3659}"/>
              </a:ext>
            </a:extLst>
          </p:cNvPr>
          <p:cNvSpPr txBox="1"/>
          <p:nvPr/>
        </p:nvSpPr>
        <p:spPr>
          <a:xfrm>
            <a:off x="6728568" y="23971048"/>
            <a:ext cx="2625279" cy="109612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3082B-5D4A-41DE-31C8-BF43C565F7A6}"/>
              </a:ext>
            </a:extLst>
          </p:cNvPr>
          <p:cNvSpPr txBox="1"/>
          <p:nvPr/>
        </p:nvSpPr>
        <p:spPr>
          <a:xfrm>
            <a:off x="3040056" y="26593233"/>
            <a:ext cx="10513312" cy="663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F1688-4DF4-E78B-4843-962D6FA7479F}"/>
              </a:ext>
            </a:extLst>
          </p:cNvPr>
          <p:cNvSpPr txBox="1"/>
          <p:nvPr/>
        </p:nvSpPr>
        <p:spPr>
          <a:xfrm>
            <a:off x="1740203" y="8110034"/>
            <a:ext cx="23276187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here: Investigating the dynamics of X on 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9B8E1-062E-811E-4095-4908765D1A4D}"/>
              </a:ext>
            </a:extLst>
          </p:cNvPr>
          <p:cNvSpPr txBox="1"/>
          <p:nvPr/>
        </p:nvSpPr>
        <p:spPr>
          <a:xfrm>
            <a:off x="1740203" y="3528551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Limitation: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callout boxes with takeaways. It is missing your personality and creative flair.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BCBE1-2D87-9C38-53EF-B16350E85C06}"/>
              </a:ext>
            </a:extLst>
          </p:cNvPr>
          <p:cNvCxnSpPr>
            <a:cxnSpLocks/>
          </p:cNvCxnSpPr>
          <p:nvPr/>
        </p:nvCxnSpPr>
        <p:spPr>
          <a:xfrm>
            <a:off x="-53790" y="7302670"/>
            <a:ext cx="30329003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DD8B378-B368-9A7A-6512-E79D5A11074C}"/>
              </a:ext>
            </a:extLst>
          </p:cNvPr>
          <p:cNvSpPr/>
          <p:nvPr/>
        </p:nvSpPr>
        <p:spPr>
          <a:xfrm>
            <a:off x="25016390" y="38535928"/>
            <a:ext cx="5258822" cy="135072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Organization or 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32B47-3D08-AC42-D12D-BB4DE0F05821}"/>
              </a:ext>
            </a:extLst>
          </p:cNvPr>
          <p:cNvSpPr txBox="1"/>
          <p:nvPr/>
        </p:nvSpPr>
        <p:spPr>
          <a:xfrm>
            <a:off x="17427263" y="26415155"/>
            <a:ext cx="10513312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add graphics, pictures, or more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6B821-54A7-B92B-1894-F6D7FE390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7263" y="27403265"/>
            <a:ext cx="9126157" cy="60667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963F6-FDEB-4F27-1EFD-D70D7655E17D}"/>
              </a:ext>
            </a:extLst>
          </p:cNvPr>
          <p:cNvSpPr txBox="1"/>
          <p:nvPr/>
        </p:nvSpPr>
        <p:spPr>
          <a:xfrm>
            <a:off x="16600835" y="16233108"/>
            <a:ext cx="11339740" cy="594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“Here is a quote that illustrates a main finding. You can </a:t>
            </a:r>
            <a:r>
              <a:rPr lang="en-US" sz="54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use bold to highlight main points</a:t>
            </a:r>
            <a:r>
              <a:rPr lang="en-US" sz="54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if you like”</a:t>
            </a:r>
          </a:p>
          <a:p>
            <a:pPr>
              <a:lnSpc>
                <a:spcPct val="150000"/>
              </a:lnSpc>
            </a:pPr>
            <a:endParaRPr lang="en-US" sz="54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i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- Survey Respondent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D1EAF-736F-20B9-6C15-3BB7C7D3DACF}"/>
              </a:ext>
            </a:extLst>
          </p:cNvPr>
          <p:cNvSpPr txBox="1"/>
          <p:nvPr/>
        </p:nvSpPr>
        <p:spPr>
          <a:xfrm>
            <a:off x="5620914" y="41635756"/>
            <a:ext cx="1939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published paper, you can include the citation here.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6C0F7-AB34-BAD9-8099-F7B5D56494C0}"/>
              </a:ext>
            </a:extLst>
          </p:cNvPr>
          <p:cNvSpPr txBox="1"/>
          <p:nvPr/>
        </p:nvSpPr>
        <p:spPr>
          <a:xfrm>
            <a:off x="9600831" y="23971048"/>
            <a:ext cx="4396862" cy="1096122"/>
          </a:xfrm>
          <a:prstGeom prst="roundRect">
            <a:avLst>
              <a:gd name="adj" fmla="val 16667"/>
            </a:avLst>
          </a:prstGeom>
          <a:solidFill>
            <a:srgbClr val="662D91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A861A7-7690-E944-F138-573D8AAA8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4670" y="40381525"/>
            <a:ext cx="3169028" cy="27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-1" y="39886656"/>
            <a:ext cx="30275213" cy="3328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-1" y="-64708"/>
            <a:ext cx="30275213" cy="75825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781107" y="1272467"/>
            <a:ext cx="25899087" cy="439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352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Teach people what you learned in 5 seconds (takeaway, not title) </a:t>
            </a:r>
            <a:endParaRPr lang="en-US" sz="11352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4F5FC-ACA9-410F-87AE-D337A6A2883B}"/>
              </a:ext>
            </a:extLst>
          </p:cNvPr>
          <p:cNvGrpSpPr/>
          <p:nvPr/>
        </p:nvGrpSpPr>
        <p:grpSpPr>
          <a:xfrm>
            <a:off x="1733842" y="39038346"/>
            <a:ext cx="3126916" cy="3063348"/>
            <a:chOff x="8496435" y="33018142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CAA3C-1489-4B76-BE55-54F7895EC144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AD9AF1-DB1F-458B-8FD1-3E2EA4A57D8C}"/>
              </a:ext>
            </a:extLst>
          </p:cNvPr>
          <p:cNvSpPr txBox="1"/>
          <p:nvPr/>
        </p:nvSpPr>
        <p:spPr>
          <a:xfrm>
            <a:off x="5716094" y="41004677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D631DFC-F8C3-4BB5-8F5C-E502D84F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63858" y="40557644"/>
            <a:ext cx="2253548" cy="19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1A22D-6E78-9EC1-AA7A-2AE3D9D637C1}"/>
              </a:ext>
            </a:extLst>
          </p:cNvPr>
          <p:cNvSpPr/>
          <p:nvPr/>
        </p:nvSpPr>
        <p:spPr>
          <a:xfrm>
            <a:off x="16074785" y="15833195"/>
            <a:ext cx="12614582" cy="6756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897D2-C495-BD92-B6A9-9EEA550DF840}"/>
              </a:ext>
            </a:extLst>
          </p:cNvPr>
          <p:cNvSpPr/>
          <p:nvPr/>
        </p:nvSpPr>
        <p:spPr>
          <a:xfrm>
            <a:off x="1781106" y="15833194"/>
            <a:ext cx="12419322" cy="6756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EE83F7-0783-7655-C10F-786B67F7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0056" y="17128198"/>
            <a:ext cx="9477138" cy="41664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3232699-B638-7CF9-0403-710AB4EB7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90382" y="16957187"/>
            <a:ext cx="10884069" cy="41572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3D61A8-5BBF-232B-EBCB-EC446284E1EA}"/>
              </a:ext>
            </a:extLst>
          </p:cNvPr>
          <p:cNvSpPr txBox="1"/>
          <p:nvPr/>
        </p:nvSpPr>
        <p:spPr>
          <a:xfrm>
            <a:off x="2009104" y="13444878"/>
            <a:ext cx="1185224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1: Quickly explain what the graph shows.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Help people think.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6E0388-2942-A976-C11F-C3E7650F00BC}"/>
              </a:ext>
            </a:extLst>
          </p:cNvPr>
          <p:cNvSpPr txBox="1"/>
          <p:nvPr/>
        </p:nvSpPr>
        <p:spPr>
          <a:xfrm>
            <a:off x="16074786" y="13444878"/>
            <a:ext cx="1261458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2: Big figures are easier to skim at a distance, and more accessible.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A9DE5D-D514-FAEA-8688-71D43253F7ED}"/>
              </a:ext>
            </a:extLst>
          </p:cNvPr>
          <p:cNvSpPr/>
          <p:nvPr/>
        </p:nvSpPr>
        <p:spPr>
          <a:xfrm>
            <a:off x="1781107" y="25537833"/>
            <a:ext cx="26908262" cy="8440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DC3083A-00EF-7427-0E69-8931813F6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47" y="25733382"/>
            <a:ext cx="23782071" cy="83518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0041323-B3E2-5C21-DB63-0092D6517E35}"/>
              </a:ext>
            </a:extLst>
          </p:cNvPr>
          <p:cNvSpPr txBox="1"/>
          <p:nvPr/>
        </p:nvSpPr>
        <p:spPr>
          <a:xfrm>
            <a:off x="4170734" y="26690285"/>
            <a:ext cx="9207519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Immune checkpoint </a:t>
            </a:r>
            <a:r>
              <a:rPr lang="en-US" sz="3600" dirty="0">
                <a:solidFill>
                  <a:srgbClr val="ED1C2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inhibits</a:t>
            </a: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T-cell activation.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59D60-BC78-9BB8-43D6-C639D5B7286D}"/>
              </a:ext>
            </a:extLst>
          </p:cNvPr>
          <p:cNvSpPr txBox="1"/>
          <p:nvPr/>
        </p:nvSpPr>
        <p:spPr>
          <a:xfrm>
            <a:off x="2007000" y="23890274"/>
            <a:ext cx="4531609" cy="12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8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CD9CC-0316-26D8-3153-0E55BAB1E237}"/>
              </a:ext>
            </a:extLst>
          </p:cNvPr>
          <p:cNvSpPr txBox="1"/>
          <p:nvPr/>
        </p:nvSpPr>
        <p:spPr>
          <a:xfrm>
            <a:off x="1781107" y="972165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Background: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70,000 people needed a portrait-orientation style layout for #betterposter, according to the Open Science Framework download counts.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A158F-8F06-D2E9-E679-A7B2E44A3659}"/>
              </a:ext>
            </a:extLst>
          </p:cNvPr>
          <p:cNvSpPr txBox="1"/>
          <p:nvPr/>
        </p:nvSpPr>
        <p:spPr>
          <a:xfrm>
            <a:off x="6728568" y="23971048"/>
            <a:ext cx="2625279" cy="1096122"/>
          </a:xfrm>
          <a:prstGeom prst="roundRect">
            <a:avLst>
              <a:gd name="adj" fmla="val 16667"/>
            </a:avLst>
          </a:prstGeom>
          <a:solidFill>
            <a:srgbClr val="F68B1F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E0DFD-9970-97B1-0456-F7515520F073}"/>
              </a:ext>
            </a:extLst>
          </p:cNvPr>
          <p:cNvSpPr txBox="1"/>
          <p:nvPr/>
        </p:nvSpPr>
        <p:spPr>
          <a:xfrm>
            <a:off x="9600831" y="23971048"/>
            <a:ext cx="4396862" cy="1096122"/>
          </a:xfrm>
          <a:prstGeom prst="roundRect">
            <a:avLst>
              <a:gd name="adj" fmla="val 16667"/>
            </a:avLst>
          </a:prstGeom>
          <a:solidFill>
            <a:srgbClr val="662D91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3082B-5D4A-41DE-31C8-BF43C565F7A6}"/>
              </a:ext>
            </a:extLst>
          </p:cNvPr>
          <p:cNvSpPr txBox="1"/>
          <p:nvPr/>
        </p:nvSpPr>
        <p:spPr>
          <a:xfrm>
            <a:off x="16308815" y="26690285"/>
            <a:ext cx="10513312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Anti-PDF-1 antibodies permit T cell activation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77B0C5-E017-E104-4A16-318CBEA79D94}"/>
              </a:ext>
            </a:extLst>
          </p:cNvPr>
          <p:cNvSpPr/>
          <p:nvPr/>
        </p:nvSpPr>
        <p:spPr>
          <a:xfrm>
            <a:off x="3040056" y="26643133"/>
            <a:ext cx="914400" cy="914400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E07531B-3352-34EF-503F-0C69CB88ACF4}"/>
              </a:ext>
            </a:extLst>
          </p:cNvPr>
          <p:cNvSpPr/>
          <p:nvPr/>
        </p:nvSpPr>
        <p:spPr>
          <a:xfrm>
            <a:off x="15160385" y="26643133"/>
            <a:ext cx="914400" cy="914400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F1688-4DF4-E78B-4843-962D6FA7479F}"/>
              </a:ext>
            </a:extLst>
          </p:cNvPr>
          <p:cNvSpPr txBox="1"/>
          <p:nvPr/>
        </p:nvSpPr>
        <p:spPr>
          <a:xfrm>
            <a:off x="1740203" y="8110034"/>
            <a:ext cx="23276187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here: Investigating the dynamics of X on 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9B8E1-062E-811E-4095-4908765D1A4D}"/>
              </a:ext>
            </a:extLst>
          </p:cNvPr>
          <p:cNvSpPr txBox="1"/>
          <p:nvPr/>
        </p:nvSpPr>
        <p:spPr>
          <a:xfrm>
            <a:off x="1740203" y="3528551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Limitation: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callout boxes with takeaways. It is missing your personality and creative flair.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BCBE1-2D87-9C38-53EF-B16350E85C06}"/>
              </a:ext>
            </a:extLst>
          </p:cNvPr>
          <p:cNvCxnSpPr>
            <a:cxnSpLocks/>
          </p:cNvCxnSpPr>
          <p:nvPr/>
        </p:nvCxnSpPr>
        <p:spPr>
          <a:xfrm>
            <a:off x="-1" y="7356458"/>
            <a:ext cx="30275214" cy="0"/>
          </a:xfrm>
          <a:prstGeom prst="line">
            <a:avLst/>
          </a:prstGeom>
          <a:ln w="254000">
            <a:solidFill>
              <a:srgbClr val="9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07A6CE2-71D1-8F8B-7BAA-9E2F5703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96736" y="40609928"/>
            <a:ext cx="2253548" cy="19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CBB4E-9B99-544B-EFCD-5224DD6BDE26}"/>
              </a:ext>
            </a:extLst>
          </p:cNvPr>
          <p:cNvSpPr/>
          <p:nvPr/>
        </p:nvSpPr>
        <p:spPr>
          <a:xfrm>
            <a:off x="0" y="0"/>
            <a:ext cx="30275213" cy="6024282"/>
          </a:xfrm>
          <a:prstGeom prst="rect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C930-9761-B38C-EE16-4F70C11F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35" y="7207619"/>
            <a:ext cx="14211430" cy="41731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15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Intriguing Topic</a:t>
            </a:r>
          </a:p>
          <a:p>
            <a:endParaRPr lang="en-US" sz="13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CA" sz="13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F8898-1A0A-06D2-22D0-4B56AA918057}"/>
              </a:ext>
            </a:extLst>
          </p:cNvPr>
          <p:cNvSpPr txBox="1"/>
          <p:nvPr/>
        </p:nvSpPr>
        <p:spPr>
          <a:xfrm>
            <a:off x="0" y="4087906"/>
            <a:ext cx="3027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Tips for effective academic poster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32FC8-C40D-FECE-6F7D-12465FA5E9D5}"/>
              </a:ext>
            </a:extLst>
          </p:cNvPr>
          <p:cNvSpPr txBox="1"/>
          <p:nvPr/>
        </p:nvSpPr>
        <p:spPr>
          <a:xfrm>
            <a:off x="-1" y="1474495"/>
            <a:ext cx="30275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Main point here </a:t>
            </a:r>
          </a:p>
          <a:p>
            <a:pPr algn="ctr"/>
            <a:endParaRPr lang="en-GB" sz="2800" b="1" dirty="0"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D2A8FF-5110-53AD-FDDD-06825C11AF2B}"/>
              </a:ext>
            </a:extLst>
          </p:cNvPr>
          <p:cNvSpPr txBox="1">
            <a:spLocks/>
          </p:cNvSpPr>
          <p:nvPr/>
        </p:nvSpPr>
        <p:spPr>
          <a:xfrm>
            <a:off x="1798123" y="9680250"/>
            <a:ext cx="13854253" cy="712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6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 well-designed poster captures attention, facilitates comprehension, and engages viewers, making complex information accessible through organized content, concise text, and visually appealing graphics.</a:t>
            </a:r>
            <a:endParaRPr lang="en-US" sz="108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CA" sz="108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36A4B3-00BD-F743-52B9-489A92E57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847498"/>
              </p:ext>
            </p:extLst>
          </p:nvPr>
        </p:nvGraphicFramePr>
        <p:xfrm>
          <a:off x="16963745" y="9191474"/>
          <a:ext cx="11513344" cy="844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90943FF-A120-7F47-565A-695D65CC0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890089"/>
              </p:ext>
            </p:extLst>
          </p:nvPr>
        </p:nvGraphicFramePr>
        <p:xfrm>
          <a:off x="1554547" y="17940103"/>
          <a:ext cx="12273558" cy="10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578FE12F-DF56-E231-455B-E0B4AC21B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09553" y="25710013"/>
            <a:ext cx="3109094" cy="26038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5DD3789-E890-732B-0A1C-CAE844C7B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36060" y="20561680"/>
            <a:ext cx="2105313" cy="259115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F26F4C3-AC99-AA87-B8C0-7C0380BCCBE1}"/>
              </a:ext>
            </a:extLst>
          </p:cNvPr>
          <p:cNvSpPr txBox="1">
            <a:spLocks/>
          </p:cNvSpPr>
          <p:nvPr/>
        </p:nvSpPr>
        <p:spPr>
          <a:xfrm>
            <a:off x="20060105" y="26013781"/>
            <a:ext cx="8660561" cy="505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 well-designed poster captures attention, facilitates comprehension, and engages viewers, making complex information accessible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D3F7985-5990-2B6F-F157-0A9E71FCF204}"/>
              </a:ext>
            </a:extLst>
          </p:cNvPr>
          <p:cNvSpPr txBox="1">
            <a:spLocks/>
          </p:cNvSpPr>
          <p:nvPr/>
        </p:nvSpPr>
        <p:spPr>
          <a:xfrm>
            <a:off x="20060104" y="25053539"/>
            <a:ext cx="8660561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Sub-heading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E11FA0C-5DD8-6EEF-680E-6BF32D2878D5}"/>
              </a:ext>
            </a:extLst>
          </p:cNvPr>
          <p:cNvSpPr txBox="1">
            <a:spLocks/>
          </p:cNvSpPr>
          <p:nvPr/>
        </p:nvSpPr>
        <p:spPr>
          <a:xfrm>
            <a:off x="19978013" y="20911297"/>
            <a:ext cx="8660561" cy="505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 well-designed poster captures attention, facilitates comprehension, and engages viewers, making complex information accessible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758FE2-4717-6ADC-A9E0-C17E008351CD}"/>
              </a:ext>
            </a:extLst>
          </p:cNvPr>
          <p:cNvSpPr txBox="1">
            <a:spLocks/>
          </p:cNvSpPr>
          <p:nvPr/>
        </p:nvSpPr>
        <p:spPr>
          <a:xfrm>
            <a:off x="19978012" y="19951055"/>
            <a:ext cx="8660561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Sub-heading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CD5452A-1D84-D75F-ABB4-CFC42A72428F}"/>
              </a:ext>
            </a:extLst>
          </p:cNvPr>
          <p:cNvSpPr txBox="1">
            <a:spLocks/>
          </p:cNvSpPr>
          <p:nvPr/>
        </p:nvSpPr>
        <p:spPr>
          <a:xfrm>
            <a:off x="1100338" y="25333676"/>
            <a:ext cx="2491612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Doctors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C4D2092-C229-1314-1381-22AEAC2B2D6A}"/>
              </a:ext>
            </a:extLst>
          </p:cNvPr>
          <p:cNvSpPr txBox="1">
            <a:spLocks/>
          </p:cNvSpPr>
          <p:nvPr/>
        </p:nvSpPr>
        <p:spPr>
          <a:xfrm>
            <a:off x="18762639" y="7568856"/>
            <a:ext cx="7991755" cy="1699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72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Descriptive Chart Title</a:t>
            </a:r>
            <a:endParaRPr lang="en-CA" sz="8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78EB1C8-732A-2DCF-98A1-135F76EAADD6}"/>
              </a:ext>
            </a:extLst>
          </p:cNvPr>
          <p:cNvSpPr txBox="1">
            <a:spLocks/>
          </p:cNvSpPr>
          <p:nvPr/>
        </p:nvSpPr>
        <p:spPr>
          <a:xfrm>
            <a:off x="2111199" y="18212163"/>
            <a:ext cx="3737418" cy="2139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herapists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BBAFA8-8D5E-58D5-45C9-4335D61FE10F}"/>
              </a:ext>
            </a:extLst>
          </p:cNvPr>
          <p:cNvSpPr txBox="1">
            <a:spLocks/>
          </p:cNvSpPr>
          <p:nvPr/>
        </p:nvSpPr>
        <p:spPr>
          <a:xfrm>
            <a:off x="11414397" y="18577350"/>
            <a:ext cx="4261277" cy="167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Pharmacists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75C981-8DA4-9254-56CC-C39B4DCBFEBE}"/>
              </a:ext>
            </a:extLst>
          </p:cNvPr>
          <p:cNvSpPr txBox="1">
            <a:spLocks/>
          </p:cNvSpPr>
          <p:nvPr/>
        </p:nvSpPr>
        <p:spPr>
          <a:xfrm>
            <a:off x="5953831" y="28260721"/>
            <a:ext cx="4261277" cy="167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</a:t>
            </a: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hysiotherapists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CF956AF-5827-BC97-9787-6A48A4FAEB6E}"/>
              </a:ext>
            </a:extLst>
          </p:cNvPr>
          <p:cNvSpPr txBox="1">
            <a:spLocks/>
          </p:cNvSpPr>
          <p:nvPr/>
        </p:nvSpPr>
        <p:spPr>
          <a:xfrm>
            <a:off x="12427217" y="24880698"/>
            <a:ext cx="2491612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Nurses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7210C19-6CDD-3AED-7AA2-1FCED66A5595}"/>
              </a:ext>
            </a:extLst>
          </p:cNvPr>
          <p:cNvSpPr txBox="1">
            <a:spLocks/>
          </p:cNvSpPr>
          <p:nvPr/>
        </p:nvSpPr>
        <p:spPr>
          <a:xfrm>
            <a:off x="1712817" y="30363588"/>
            <a:ext cx="16466701" cy="464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15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To Learn More:</a:t>
            </a:r>
            <a:endParaRPr lang="en-CA" sz="13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2B824C-06C0-F00C-1827-60846A62EE78}"/>
              </a:ext>
            </a:extLst>
          </p:cNvPr>
          <p:cNvSpPr/>
          <p:nvPr/>
        </p:nvSpPr>
        <p:spPr>
          <a:xfrm>
            <a:off x="20998105" y="31861310"/>
            <a:ext cx="5750343" cy="5750343"/>
          </a:xfrm>
          <a:prstGeom prst="ellipse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F531B0-815C-43FC-5313-C851F1179BD6}"/>
              </a:ext>
            </a:extLst>
          </p:cNvPr>
          <p:cNvSpPr txBox="1"/>
          <p:nvPr/>
        </p:nvSpPr>
        <p:spPr>
          <a:xfrm>
            <a:off x="21979974" y="32517591"/>
            <a:ext cx="57503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275249-C385-4C55-00A5-B95957051F59}"/>
              </a:ext>
            </a:extLst>
          </p:cNvPr>
          <p:cNvSpPr txBox="1"/>
          <p:nvPr/>
        </p:nvSpPr>
        <p:spPr>
          <a:xfrm>
            <a:off x="22018074" y="35120607"/>
            <a:ext cx="3801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people do this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24ECF6-88E3-9551-22FF-E6A5CE8F0573}"/>
              </a:ext>
            </a:extLst>
          </p:cNvPr>
          <p:cNvGrpSpPr/>
          <p:nvPr/>
        </p:nvGrpSpPr>
        <p:grpSpPr>
          <a:xfrm>
            <a:off x="10478788" y="33657892"/>
            <a:ext cx="5610387" cy="5496332"/>
            <a:chOff x="8496435" y="33018142"/>
            <a:chExt cx="5698443" cy="558259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58C217-1A68-4FB3-E7CE-89535D2194C8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Graphic 11">
              <a:extLst>
                <a:ext uri="{FF2B5EF4-FFF2-40B4-BE49-F238E27FC236}">
                  <a16:creationId xmlns:a16="http://schemas.microsoft.com/office/drawing/2014/main" id="{801FCCED-7638-12E5-298B-DD40C139A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0FC2978E-B589-047D-0FAD-033CC32F9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782934" y="30766578"/>
            <a:ext cx="6107395" cy="788981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68F20A8-0468-4CEA-5D39-F1EEDA9AFD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50172" y="34472393"/>
            <a:ext cx="928548" cy="92854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B242D67-879C-F7C6-4851-11E042F492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50172" y="33065388"/>
            <a:ext cx="870513" cy="87051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CA1A76C-E270-FC48-2427-D5D0A2061E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53292" y="36086589"/>
            <a:ext cx="522308" cy="85116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226AC0D-7FB0-5793-4B63-8C91C6BF5A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14602" y="38033196"/>
            <a:ext cx="599687" cy="870513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3AD0166-3DED-6AFF-D333-457C0EC40208}"/>
              </a:ext>
            </a:extLst>
          </p:cNvPr>
          <p:cNvSpPr txBox="1">
            <a:spLocks/>
          </p:cNvSpPr>
          <p:nvPr/>
        </p:nvSpPr>
        <p:spPr>
          <a:xfrm>
            <a:off x="3508885" y="33135799"/>
            <a:ext cx="5193996" cy="9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address@email.com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EE6F145-C8C8-3208-C2D8-0B7184F4D2A8}"/>
              </a:ext>
            </a:extLst>
          </p:cNvPr>
          <p:cNvSpPr txBox="1">
            <a:spLocks/>
          </p:cNvSpPr>
          <p:nvPr/>
        </p:nvSpPr>
        <p:spPr>
          <a:xfrm>
            <a:off x="3555327" y="34513928"/>
            <a:ext cx="4699077" cy="9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y</a:t>
            </a: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ourwebsite.com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D0AC912-CECC-924D-5E0E-A8D9EA58D28F}"/>
              </a:ext>
            </a:extLst>
          </p:cNvPr>
          <p:cNvSpPr txBox="1">
            <a:spLocks/>
          </p:cNvSpPr>
          <p:nvPr/>
        </p:nvSpPr>
        <p:spPr>
          <a:xfrm>
            <a:off x="3500326" y="36048276"/>
            <a:ext cx="5376530" cy="91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+44 (0) 123-1234 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85FF9D5-CAF0-82FB-FE79-11424215285C}"/>
              </a:ext>
            </a:extLst>
          </p:cNvPr>
          <p:cNvSpPr txBox="1">
            <a:spLocks/>
          </p:cNvSpPr>
          <p:nvPr/>
        </p:nvSpPr>
        <p:spPr>
          <a:xfrm>
            <a:off x="3508885" y="37894642"/>
            <a:ext cx="5376530" cy="201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Citation of paper or additional information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DEAD66-7F8D-3BBF-B6F3-6304E3ADA586}"/>
              </a:ext>
            </a:extLst>
          </p:cNvPr>
          <p:cNvSpPr/>
          <p:nvPr/>
        </p:nvSpPr>
        <p:spPr>
          <a:xfrm>
            <a:off x="-1" y="40678547"/>
            <a:ext cx="30275213" cy="2537066"/>
          </a:xfrm>
          <a:prstGeom prst="rect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3DA95-D0A1-D78B-B5CB-83FD9EB8017F}"/>
              </a:ext>
            </a:extLst>
          </p:cNvPr>
          <p:cNvSpPr txBox="1"/>
          <p:nvPr/>
        </p:nvSpPr>
        <p:spPr>
          <a:xfrm>
            <a:off x="1850172" y="41361770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5DE620B7-70BD-975F-86AB-EF1E09DBF4A2}"/>
              </a:ext>
            </a:extLst>
          </p:cNvPr>
          <p:cNvSpPr/>
          <p:nvPr/>
        </p:nvSpPr>
        <p:spPr>
          <a:xfrm>
            <a:off x="25819230" y="39268081"/>
            <a:ext cx="4455981" cy="39473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1A45F0E5-536F-3C65-2937-A6FFBB1DE7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632968" y="40201383"/>
            <a:ext cx="2828504" cy="24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2BD1-B71A-89F5-DC1E-31BF41287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640" y="1464968"/>
            <a:ext cx="25733931" cy="6119174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Printing</a:t>
            </a:r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4FB10-EF21-97D2-E175-2C22F40A1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640" y="10716545"/>
            <a:ext cx="24884729" cy="1639272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0700" b="1" dirty="0">
                <a:latin typeface="Roboto" panose="02000000000000000000" pitchFamily="2" charset="0"/>
                <a:ea typeface="Roboto" panose="02000000000000000000" pitchFamily="2" charset="0"/>
              </a:rPr>
              <a:t>Posters should be printed on A0 size</a:t>
            </a:r>
            <a:br>
              <a:rPr lang="en-US" sz="107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0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indent="-11430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700" dirty="0">
                <a:latin typeface="Roboto" panose="02000000000000000000" pitchFamily="2" charset="0"/>
                <a:ea typeface="Roboto" panose="02000000000000000000" pitchFamily="2" charset="0"/>
              </a:rPr>
              <a:t>84.1cm (w) x 118.9cm (h) </a:t>
            </a:r>
            <a:br>
              <a:rPr lang="en-US" sz="10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0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indent="-11430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700" dirty="0">
                <a:latin typeface="Roboto" panose="02000000000000000000" pitchFamily="2" charset="0"/>
                <a:ea typeface="Roboto" panose="02000000000000000000" pitchFamily="2" charset="0"/>
              </a:rPr>
              <a:t>33.11 inches (w) x 46.81 inches (h)</a:t>
            </a:r>
            <a:endParaRPr lang="en-CA" sz="10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2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7951</TotalTime>
  <Words>881</Words>
  <Application>Microsoft Office PowerPoint</Application>
  <PresentationFormat>Custom</PresentationFormat>
  <Paragraphs>100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Roboto</vt:lpstr>
      <vt:lpstr>Calibri</vt:lpstr>
      <vt:lpstr>Arial</vt:lpstr>
      <vt:lpstr>Aptos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Muriah Umoquit</cp:lastModifiedBy>
  <cp:revision>45</cp:revision>
  <dcterms:created xsi:type="dcterms:W3CDTF">2019-04-03T04:48:47Z</dcterms:created>
  <dcterms:modified xsi:type="dcterms:W3CDTF">2024-06-04T15:17:17Z</dcterms:modified>
</cp:coreProperties>
</file>