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58" r:id="rId4"/>
    <p:sldId id="259" r:id="rId5"/>
    <p:sldId id="260" r:id="rId6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70"/>
    <a:srgbClr val="007A3E"/>
    <a:srgbClr val="B94700"/>
    <a:srgbClr val="008578"/>
    <a:srgbClr val="0057B7"/>
    <a:srgbClr val="962D91"/>
    <a:srgbClr val="008CD2"/>
    <a:srgbClr val="DC2882"/>
    <a:srgbClr val="55AF3C"/>
    <a:srgbClr val="F58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93" autoAdjust="0"/>
    <p:restoredTop sz="94660"/>
  </p:normalViewPr>
  <p:slideViewPr>
    <p:cSldViewPr snapToGrid="0">
      <p:cViewPr>
        <p:scale>
          <a:sx n="40" d="100"/>
          <a:sy n="40" d="100"/>
        </p:scale>
        <p:origin x="20" y="-5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2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B498-9D4D-4FAD-891F-E57FF8B5A0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" TargetMode="External"/><Relationship Id="rId2" Type="http://schemas.openxmlformats.org/officeDocument/2006/relationships/hyperlink" Target="https://www.qrcode-monke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ining.cochrane.org/sites/training.cochrane.org/files/public/uploads/Images%20Checklist%20for%20Evidence%20Dissemination%20-%20Final%2C%20version%201.0_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d.adobe.com/embed/c5e0d4c9-3459-4da8-ba7c-e45d063c957b?startpage=1&amp;allowFullscreen=true" TargetMode="External"/><Relationship Id="rId2" Type="http://schemas.openxmlformats.org/officeDocument/2006/relationships/hyperlink" Target="mailto:support@cochrane.or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C1C9-55B6-E4D4-CE33-E3198115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0" y="-334402"/>
            <a:ext cx="26112371" cy="6681414"/>
          </a:xfrm>
        </p:spPr>
        <p:txBody>
          <a:bodyPr/>
          <a:lstStyle/>
          <a:p>
            <a:r>
              <a:rPr lang="en-US" b="1" dirty="0"/>
              <a:t>Top Tips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C930-9761-B38C-EE16-4F70C11F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4087906"/>
            <a:ext cx="26802861" cy="370600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poster template is not mandatory but you are highly encouraged to use it! You are welcome to adapt it to meet your needs. </a:t>
            </a:r>
          </a:p>
          <a:p>
            <a:pPr algn="l"/>
            <a:r>
              <a:rPr lang="en-US" dirty="0"/>
              <a:t>To make posters more accessible, recent research recommends: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Big figures and text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Less clutter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Plain language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Clear reading order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Consider an online audio walkthrough accessible via a QR code and a few handouts for people who can’t scan a QR code</a:t>
            </a:r>
          </a:p>
          <a:p>
            <a:r>
              <a:rPr lang="en-US" dirty="0"/>
              <a:t>In your main findings and elsewhere, use bold to emphasize the important words.</a:t>
            </a:r>
          </a:p>
          <a:p>
            <a:r>
              <a:rPr lang="en-US" dirty="0"/>
              <a:t>The </a:t>
            </a:r>
            <a:r>
              <a:rPr lang="en-US" dirty="0" err="1"/>
              <a:t>colour</a:t>
            </a:r>
            <a:r>
              <a:rPr lang="en-US" dirty="0"/>
              <a:t> behind the main findings box can be changed –to a solid </a:t>
            </a:r>
            <a:r>
              <a:rPr lang="en-US" dirty="0" err="1"/>
              <a:t>colour</a:t>
            </a:r>
            <a:r>
              <a:rPr lang="en-US" dirty="0"/>
              <a:t>, a texture, or even a picture. </a:t>
            </a:r>
          </a:p>
          <a:p>
            <a:r>
              <a:rPr lang="en-US" dirty="0"/>
              <a:t>You are welcome to change the </a:t>
            </a:r>
            <a:r>
              <a:rPr lang="en-US" dirty="0" err="1"/>
              <a:t>colours</a:t>
            </a:r>
            <a:r>
              <a:rPr lang="en-US" dirty="0"/>
              <a:t> to match your Cochrane Group or host institution. You can find the Cochrane HEX </a:t>
            </a:r>
            <a:r>
              <a:rPr lang="en-US" dirty="0" err="1"/>
              <a:t>colour</a:t>
            </a:r>
            <a:r>
              <a:rPr lang="en-US" dirty="0"/>
              <a:t> codes in the last slide. </a:t>
            </a:r>
          </a:p>
          <a:p>
            <a:r>
              <a:rPr lang="en-US" dirty="0"/>
              <a:t>To create a QR code, we recommend the free QR code maker at </a:t>
            </a:r>
            <a:r>
              <a:rPr lang="en-US" dirty="0">
                <a:hlinkClick r:id="rId2"/>
              </a:rPr>
              <a:t>QR Code Monkey.</a:t>
            </a:r>
            <a:endParaRPr lang="en-US" dirty="0"/>
          </a:p>
          <a:p>
            <a:r>
              <a:rPr lang="en-US" dirty="0"/>
              <a:t>Want to link your QR code to your paper and a copy of your poster and your contact details? Try hosting the links all in one spot and link to that; it could be a social media post that you link to or a free online tool like </a:t>
            </a:r>
            <a:r>
              <a:rPr lang="en-US" dirty="0">
                <a:hlinkClick r:id="rId3"/>
              </a:rPr>
              <a:t>Linktree. </a:t>
            </a:r>
            <a:endParaRPr lang="en-US" dirty="0"/>
          </a:p>
          <a:p>
            <a:r>
              <a:rPr lang="en-US" dirty="0"/>
              <a:t>If you’d like to use a picture on your poster, we recommend that you choose light and bright imagery that works in harmony with your group’s </a:t>
            </a:r>
            <a:r>
              <a:rPr lang="en-US" dirty="0" err="1"/>
              <a:t>colour</a:t>
            </a:r>
            <a:r>
              <a:rPr lang="en-US" dirty="0"/>
              <a:t> palette. Select positive, simple, and close-up images. See our </a:t>
            </a:r>
            <a:r>
              <a:rPr lang="en-US" dirty="0">
                <a:hlinkClick r:id="rId4"/>
              </a:rPr>
              <a:t>image check-list </a:t>
            </a:r>
            <a:r>
              <a:rPr lang="en-US" dirty="0"/>
              <a:t>for more help.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121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3659ED4-E70E-8959-9599-F67013AF8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39185" r="37382" b="39085"/>
          <a:stretch/>
        </p:blipFill>
        <p:spPr>
          <a:xfrm>
            <a:off x="-2" y="-1"/>
            <a:ext cx="30275214" cy="71950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074D9C-0647-4697-8C43-9C38EB7E0278}"/>
              </a:ext>
            </a:extLst>
          </p:cNvPr>
          <p:cNvSpPr/>
          <p:nvPr/>
        </p:nvSpPr>
        <p:spPr>
          <a:xfrm>
            <a:off x="-1" y="39886656"/>
            <a:ext cx="30275213" cy="3328957"/>
          </a:xfrm>
          <a:prstGeom prst="rect">
            <a:avLst/>
          </a:prstGeom>
          <a:solidFill>
            <a:srgbClr val="9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386EC-D1AC-48D0-B2EC-0AD1DA88A8AB}"/>
              </a:ext>
            </a:extLst>
          </p:cNvPr>
          <p:cNvSpPr/>
          <p:nvPr/>
        </p:nvSpPr>
        <p:spPr>
          <a:xfrm>
            <a:off x="-1" y="-64708"/>
            <a:ext cx="30275213" cy="7582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EE2F9-E368-471F-966F-6846CB3D7866}"/>
              </a:ext>
            </a:extLst>
          </p:cNvPr>
          <p:cNvSpPr/>
          <p:nvPr/>
        </p:nvSpPr>
        <p:spPr>
          <a:xfrm>
            <a:off x="1781107" y="1272467"/>
            <a:ext cx="25899087" cy="439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352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Teach people what you </a:t>
            </a:r>
          </a:p>
          <a:p>
            <a:pPr>
              <a:lnSpc>
                <a:spcPct val="130000"/>
              </a:lnSpc>
            </a:pPr>
            <a:r>
              <a:rPr lang="en-US" sz="11352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learned in 5 seconds</a:t>
            </a:r>
            <a:endParaRPr lang="en-US" sz="11352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44F5FC-ACA9-410F-87AE-D337A6A2883B}"/>
              </a:ext>
            </a:extLst>
          </p:cNvPr>
          <p:cNvGrpSpPr/>
          <p:nvPr/>
        </p:nvGrpSpPr>
        <p:grpSpPr>
          <a:xfrm>
            <a:off x="1733842" y="39038346"/>
            <a:ext cx="3126916" cy="3063348"/>
            <a:chOff x="8496435" y="33018142"/>
            <a:chExt cx="5698443" cy="55825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CAA3C-1489-4B76-BE55-54F7895EC144}"/>
                </a:ext>
              </a:extLst>
            </p:cNvPr>
            <p:cNvSpPr/>
            <p:nvPr/>
          </p:nvSpPr>
          <p:spPr>
            <a:xfrm>
              <a:off x="8496435" y="33018142"/>
              <a:ext cx="5698443" cy="5582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E3B82C2-9541-4FAF-87B2-E59C27A5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71139" y="33274839"/>
              <a:ext cx="5149034" cy="514903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BAD9AF1-DB1F-458B-8FD1-3E2EA4A57D8C}"/>
              </a:ext>
            </a:extLst>
          </p:cNvPr>
          <p:cNvSpPr txBox="1"/>
          <p:nvPr/>
        </p:nvSpPr>
        <p:spPr>
          <a:xfrm>
            <a:off x="5604412" y="40497897"/>
            <a:ext cx="17192032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Leeroy </a:t>
            </a:r>
            <a:r>
              <a:rPr lang="en-US" sz="62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Jenkins, Shuri Wright, Emmett Brown</a:t>
            </a:r>
            <a:endParaRPr lang="en-US" sz="62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D631DFC-F8C3-4BB5-8F5C-E502D84F7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85543" y="40447846"/>
            <a:ext cx="1989302" cy="19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51A22D-6E78-9EC1-AA7A-2AE3D9D637C1}"/>
              </a:ext>
            </a:extLst>
          </p:cNvPr>
          <p:cNvSpPr/>
          <p:nvPr/>
        </p:nvSpPr>
        <p:spPr>
          <a:xfrm>
            <a:off x="16074785" y="15833195"/>
            <a:ext cx="12614582" cy="6756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897D2-C495-BD92-B6A9-9EEA550DF840}"/>
              </a:ext>
            </a:extLst>
          </p:cNvPr>
          <p:cNvSpPr/>
          <p:nvPr/>
        </p:nvSpPr>
        <p:spPr>
          <a:xfrm>
            <a:off x="1781106" y="15833194"/>
            <a:ext cx="12419322" cy="6756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1EE83F7-0783-7655-C10F-786B67F79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0056" y="17128198"/>
            <a:ext cx="9477138" cy="41664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F3D61A8-5BBF-232B-EBCB-EC446284E1EA}"/>
              </a:ext>
            </a:extLst>
          </p:cNvPr>
          <p:cNvSpPr txBox="1"/>
          <p:nvPr/>
        </p:nvSpPr>
        <p:spPr>
          <a:xfrm>
            <a:off x="2009104" y="13444878"/>
            <a:ext cx="1185224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1: Quickly explain what the graph shows.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Help people think.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6E0388-2942-A976-C11F-C3E7650F00BC}"/>
              </a:ext>
            </a:extLst>
          </p:cNvPr>
          <p:cNvSpPr txBox="1"/>
          <p:nvPr/>
        </p:nvSpPr>
        <p:spPr>
          <a:xfrm>
            <a:off x="16074786" y="13444878"/>
            <a:ext cx="1261458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2: You can add bullets or quotes to this section too.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A9DE5D-D514-FAEA-8688-71D43253F7ED}"/>
              </a:ext>
            </a:extLst>
          </p:cNvPr>
          <p:cNvSpPr/>
          <p:nvPr/>
        </p:nvSpPr>
        <p:spPr>
          <a:xfrm>
            <a:off x="1781107" y="25537833"/>
            <a:ext cx="26908262" cy="84401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041323-B3E2-5C21-DB63-0092D6517E35}"/>
              </a:ext>
            </a:extLst>
          </p:cNvPr>
          <p:cNvSpPr txBox="1"/>
          <p:nvPr/>
        </p:nvSpPr>
        <p:spPr>
          <a:xfrm>
            <a:off x="4170734" y="26690285"/>
            <a:ext cx="9207519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59D60-BC78-9BB8-43D6-C639D5B7286D}"/>
              </a:ext>
            </a:extLst>
          </p:cNvPr>
          <p:cNvSpPr txBox="1"/>
          <p:nvPr/>
        </p:nvSpPr>
        <p:spPr>
          <a:xfrm>
            <a:off x="2007000" y="23890274"/>
            <a:ext cx="4531609" cy="125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68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CD9CC-0316-26D8-3153-0E55BAB1E237}"/>
              </a:ext>
            </a:extLst>
          </p:cNvPr>
          <p:cNvSpPr txBox="1"/>
          <p:nvPr/>
        </p:nvSpPr>
        <p:spPr>
          <a:xfrm>
            <a:off x="1781107" y="972165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Background: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70,000 people needed a portrait-orientation style layout for #betterposter, according to the Open Science Framework download counts.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A158F-8F06-D2E9-E679-A7B2E44A3659}"/>
              </a:ext>
            </a:extLst>
          </p:cNvPr>
          <p:cNvSpPr txBox="1"/>
          <p:nvPr/>
        </p:nvSpPr>
        <p:spPr>
          <a:xfrm>
            <a:off x="6728568" y="23971048"/>
            <a:ext cx="2625279" cy="1096122"/>
          </a:xfrm>
          <a:prstGeom prst="roundRect">
            <a:avLst>
              <a:gd name="adj" fmla="val 16667"/>
            </a:avLst>
          </a:prstGeom>
          <a:solidFill>
            <a:srgbClr val="F68B1F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Survey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A3082B-5D4A-41DE-31C8-BF43C565F7A6}"/>
              </a:ext>
            </a:extLst>
          </p:cNvPr>
          <p:cNvSpPr txBox="1"/>
          <p:nvPr/>
        </p:nvSpPr>
        <p:spPr>
          <a:xfrm>
            <a:off x="3040056" y="26593233"/>
            <a:ext cx="10513312" cy="663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F1688-4DF4-E78B-4843-962D6FA7479F}"/>
              </a:ext>
            </a:extLst>
          </p:cNvPr>
          <p:cNvSpPr txBox="1"/>
          <p:nvPr/>
        </p:nvSpPr>
        <p:spPr>
          <a:xfrm>
            <a:off x="1740203" y="8110034"/>
            <a:ext cx="23276187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here: Investigating the dynamics of X on 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29B8E1-062E-811E-4095-4908765D1A4D}"/>
              </a:ext>
            </a:extLst>
          </p:cNvPr>
          <p:cNvSpPr txBox="1"/>
          <p:nvPr/>
        </p:nvSpPr>
        <p:spPr>
          <a:xfrm>
            <a:off x="1740203" y="3528551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Limitation: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This is only one interpretation of findings that suggest effective posters are uncluttered, have big figures &amp; text, and include callout boxes with takeaways. It is missing your personality and creative flair.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CBCBE1-2D87-9C38-53EF-B16350E85C06}"/>
              </a:ext>
            </a:extLst>
          </p:cNvPr>
          <p:cNvCxnSpPr>
            <a:cxnSpLocks/>
          </p:cNvCxnSpPr>
          <p:nvPr/>
        </p:nvCxnSpPr>
        <p:spPr>
          <a:xfrm>
            <a:off x="-1" y="7356458"/>
            <a:ext cx="30275214" cy="0"/>
          </a:xfrm>
          <a:prstGeom prst="line">
            <a:avLst/>
          </a:prstGeom>
          <a:ln w="254000">
            <a:solidFill>
              <a:srgbClr val="962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DD8B378-B368-9A7A-6512-E79D5A11074C}"/>
              </a:ext>
            </a:extLst>
          </p:cNvPr>
          <p:cNvSpPr/>
          <p:nvPr/>
        </p:nvSpPr>
        <p:spPr>
          <a:xfrm>
            <a:off x="25016390" y="38535928"/>
            <a:ext cx="5258822" cy="135072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962D91"/>
          </a:solidFill>
          <a:ln>
            <a:solidFill>
              <a:srgbClr val="96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Cochrane 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32B47-3D08-AC42-D12D-BB4DE0F05821}"/>
              </a:ext>
            </a:extLst>
          </p:cNvPr>
          <p:cNvSpPr txBox="1"/>
          <p:nvPr/>
        </p:nvSpPr>
        <p:spPr>
          <a:xfrm>
            <a:off x="17427263" y="26415155"/>
            <a:ext cx="10513312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add graphics, pictures, or more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6B821-54A7-B92B-1894-F6D7FE390D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27263" y="27394598"/>
            <a:ext cx="9126157" cy="60841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0963F6-FDEB-4F27-1EFD-D70D7655E17D}"/>
              </a:ext>
            </a:extLst>
          </p:cNvPr>
          <p:cNvSpPr txBox="1"/>
          <p:nvPr/>
        </p:nvSpPr>
        <p:spPr>
          <a:xfrm>
            <a:off x="16600835" y="16233108"/>
            <a:ext cx="11339740" cy="594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“Here is a quote that illustrates a main finding. You can </a:t>
            </a:r>
            <a:r>
              <a:rPr lang="en-US" sz="54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use bold to highlight main points</a:t>
            </a:r>
            <a:r>
              <a:rPr lang="en-US" sz="54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if you like”</a:t>
            </a:r>
          </a:p>
          <a:p>
            <a:pPr>
              <a:lnSpc>
                <a:spcPct val="150000"/>
              </a:lnSpc>
            </a:pPr>
            <a:endParaRPr lang="en-US" sz="54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i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- Survey Respondent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4D1EAF-736F-20B9-6C15-3BB7C7D3DACF}"/>
              </a:ext>
            </a:extLst>
          </p:cNvPr>
          <p:cNvSpPr txBox="1"/>
          <p:nvPr/>
        </p:nvSpPr>
        <p:spPr>
          <a:xfrm>
            <a:off x="5620914" y="41635756"/>
            <a:ext cx="1939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published paper, you can include the citation here.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6C0F7-AB34-BAD9-8099-F7B5D56494C0}"/>
              </a:ext>
            </a:extLst>
          </p:cNvPr>
          <p:cNvSpPr txBox="1"/>
          <p:nvPr/>
        </p:nvSpPr>
        <p:spPr>
          <a:xfrm>
            <a:off x="9600831" y="23971048"/>
            <a:ext cx="4396862" cy="1096122"/>
          </a:xfrm>
          <a:prstGeom prst="roundRect">
            <a:avLst>
              <a:gd name="adj" fmla="val 16667"/>
            </a:avLst>
          </a:prstGeom>
          <a:solidFill>
            <a:srgbClr val="662D91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Longitudinal</a:t>
            </a:r>
          </a:p>
        </p:txBody>
      </p:sp>
    </p:spTree>
    <p:extLst>
      <p:ext uri="{BB962C8B-B14F-4D97-AF65-F5344CB8AC3E}">
        <p14:creationId xmlns:p14="http://schemas.microsoft.com/office/powerpoint/2010/main" val="328536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074D9C-0647-4697-8C43-9C38EB7E0278}"/>
              </a:ext>
            </a:extLst>
          </p:cNvPr>
          <p:cNvSpPr/>
          <p:nvPr/>
        </p:nvSpPr>
        <p:spPr>
          <a:xfrm>
            <a:off x="-1" y="39886656"/>
            <a:ext cx="30275213" cy="33289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386EC-D1AC-48D0-B2EC-0AD1DA88A8AB}"/>
              </a:ext>
            </a:extLst>
          </p:cNvPr>
          <p:cNvSpPr/>
          <p:nvPr/>
        </p:nvSpPr>
        <p:spPr>
          <a:xfrm>
            <a:off x="-1" y="-64708"/>
            <a:ext cx="30275213" cy="75825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EE2F9-E368-471F-966F-6846CB3D7866}"/>
              </a:ext>
            </a:extLst>
          </p:cNvPr>
          <p:cNvSpPr/>
          <p:nvPr/>
        </p:nvSpPr>
        <p:spPr>
          <a:xfrm>
            <a:off x="1781107" y="1272467"/>
            <a:ext cx="25899087" cy="439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352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Teach people what you learned in 5 seconds (takeaway, not title) </a:t>
            </a:r>
            <a:endParaRPr lang="en-US" sz="11352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44F5FC-ACA9-410F-87AE-D337A6A2883B}"/>
              </a:ext>
            </a:extLst>
          </p:cNvPr>
          <p:cNvGrpSpPr/>
          <p:nvPr/>
        </p:nvGrpSpPr>
        <p:grpSpPr>
          <a:xfrm>
            <a:off x="1733842" y="39038346"/>
            <a:ext cx="3126916" cy="3063348"/>
            <a:chOff x="8496435" y="33018142"/>
            <a:chExt cx="5698443" cy="55825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CAA3C-1489-4B76-BE55-54F7895EC144}"/>
                </a:ext>
              </a:extLst>
            </p:cNvPr>
            <p:cNvSpPr/>
            <p:nvPr/>
          </p:nvSpPr>
          <p:spPr>
            <a:xfrm>
              <a:off x="8496435" y="33018142"/>
              <a:ext cx="5698443" cy="5582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E3B82C2-9541-4FAF-87B2-E59C27A5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71139" y="33274839"/>
              <a:ext cx="5149034" cy="514903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BAD9AF1-DB1F-458B-8FD1-3E2EA4A57D8C}"/>
              </a:ext>
            </a:extLst>
          </p:cNvPr>
          <p:cNvSpPr txBox="1"/>
          <p:nvPr/>
        </p:nvSpPr>
        <p:spPr>
          <a:xfrm>
            <a:off x="5716094" y="41004677"/>
            <a:ext cx="17192032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Leeroy </a:t>
            </a:r>
            <a:r>
              <a:rPr lang="en-US" sz="62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Jenkins, Shuri Wright, Emmett Brown</a:t>
            </a:r>
            <a:endParaRPr lang="en-US" sz="62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D631DFC-F8C3-4BB5-8F5C-E502D84F7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63858" y="40557644"/>
            <a:ext cx="2253548" cy="19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51A22D-6E78-9EC1-AA7A-2AE3D9D637C1}"/>
              </a:ext>
            </a:extLst>
          </p:cNvPr>
          <p:cNvSpPr/>
          <p:nvPr/>
        </p:nvSpPr>
        <p:spPr>
          <a:xfrm>
            <a:off x="16074785" y="15833195"/>
            <a:ext cx="12614582" cy="6756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897D2-C495-BD92-B6A9-9EEA550DF840}"/>
              </a:ext>
            </a:extLst>
          </p:cNvPr>
          <p:cNvSpPr/>
          <p:nvPr/>
        </p:nvSpPr>
        <p:spPr>
          <a:xfrm>
            <a:off x="1781106" y="15833194"/>
            <a:ext cx="12419322" cy="6756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1EE83F7-0783-7655-C10F-786B67F79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0056" y="17128198"/>
            <a:ext cx="9477138" cy="416648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3232699-B638-7CF9-0403-710AB4EB76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90382" y="16957187"/>
            <a:ext cx="10884069" cy="41572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F3D61A8-5BBF-232B-EBCB-EC446284E1EA}"/>
              </a:ext>
            </a:extLst>
          </p:cNvPr>
          <p:cNvSpPr txBox="1"/>
          <p:nvPr/>
        </p:nvSpPr>
        <p:spPr>
          <a:xfrm>
            <a:off x="2009104" y="13444878"/>
            <a:ext cx="1185224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1: Quickly explain what the graph shows.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Help people think.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6E0388-2942-A976-C11F-C3E7650F00BC}"/>
              </a:ext>
            </a:extLst>
          </p:cNvPr>
          <p:cNvSpPr txBox="1"/>
          <p:nvPr/>
        </p:nvSpPr>
        <p:spPr>
          <a:xfrm>
            <a:off x="16074786" y="13444878"/>
            <a:ext cx="1261458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2: Big figures are easier to skim at a distance, and more accessible.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A9DE5D-D514-FAEA-8688-71D43253F7ED}"/>
              </a:ext>
            </a:extLst>
          </p:cNvPr>
          <p:cNvSpPr/>
          <p:nvPr/>
        </p:nvSpPr>
        <p:spPr>
          <a:xfrm>
            <a:off x="1781107" y="25537833"/>
            <a:ext cx="26908262" cy="84401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5DC3083A-00EF-7427-0E69-8931813F6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47" y="25733382"/>
            <a:ext cx="23782071" cy="83518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0041323-B3E2-5C21-DB63-0092D6517E35}"/>
              </a:ext>
            </a:extLst>
          </p:cNvPr>
          <p:cNvSpPr txBox="1"/>
          <p:nvPr/>
        </p:nvSpPr>
        <p:spPr>
          <a:xfrm>
            <a:off x="4170734" y="26690285"/>
            <a:ext cx="9207519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Immune checkpoint </a:t>
            </a:r>
            <a:r>
              <a:rPr lang="en-US" sz="3600" dirty="0">
                <a:solidFill>
                  <a:srgbClr val="ED1C2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inhibits</a:t>
            </a: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T-cell activation.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59D60-BC78-9BB8-43D6-C639D5B7286D}"/>
              </a:ext>
            </a:extLst>
          </p:cNvPr>
          <p:cNvSpPr txBox="1"/>
          <p:nvPr/>
        </p:nvSpPr>
        <p:spPr>
          <a:xfrm>
            <a:off x="2007000" y="23890274"/>
            <a:ext cx="4531609" cy="125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68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CD9CC-0316-26D8-3153-0E55BAB1E237}"/>
              </a:ext>
            </a:extLst>
          </p:cNvPr>
          <p:cNvSpPr txBox="1"/>
          <p:nvPr/>
        </p:nvSpPr>
        <p:spPr>
          <a:xfrm>
            <a:off x="1781107" y="972165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Background: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70,000 people needed a portrait-orientation style layout for #betterposter, according to the Open Science Framework download counts.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A158F-8F06-D2E9-E679-A7B2E44A3659}"/>
              </a:ext>
            </a:extLst>
          </p:cNvPr>
          <p:cNvSpPr txBox="1"/>
          <p:nvPr/>
        </p:nvSpPr>
        <p:spPr>
          <a:xfrm>
            <a:off x="6728568" y="23971048"/>
            <a:ext cx="2625279" cy="1096122"/>
          </a:xfrm>
          <a:prstGeom prst="roundRect">
            <a:avLst>
              <a:gd name="adj" fmla="val 16667"/>
            </a:avLst>
          </a:prstGeom>
          <a:solidFill>
            <a:srgbClr val="F68B1F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Survey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E0DFD-9970-97B1-0456-F7515520F073}"/>
              </a:ext>
            </a:extLst>
          </p:cNvPr>
          <p:cNvSpPr txBox="1"/>
          <p:nvPr/>
        </p:nvSpPr>
        <p:spPr>
          <a:xfrm>
            <a:off x="9600831" y="23971048"/>
            <a:ext cx="4396862" cy="1096122"/>
          </a:xfrm>
          <a:prstGeom prst="roundRect">
            <a:avLst>
              <a:gd name="adj" fmla="val 16667"/>
            </a:avLst>
          </a:prstGeom>
          <a:solidFill>
            <a:srgbClr val="662D91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Longitudinal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A3082B-5D4A-41DE-31C8-BF43C565F7A6}"/>
              </a:ext>
            </a:extLst>
          </p:cNvPr>
          <p:cNvSpPr txBox="1"/>
          <p:nvPr/>
        </p:nvSpPr>
        <p:spPr>
          <a:xfrm>
            <a:off x="16308815" y="26690285"/>
            <a:ext cx="10513312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Anti-PDF-1 antibodies permit T cell activation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77B0C5-E017-E104-4A16-318CBEA79D94}"/>
              </a:ext>
            </a:extLst>
          </p:cNvPr>
          <p:cNvSpPr/>
          <p:nvPr/>
        </p:nvSpPr>
        <p:spPr>
          <a:xfrm>
            <a:off x="3040056" y="26643133"/>
            <a:ext cx="914400" cy="914400"/>
          </a:xfrm>
          <a:prstGeom prst="round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E07531B-3352-34EF-503F-0C69CB88ACF4}"/>
              </a:ext>
            </a:extLst>
          </p:cNvPr>
          <p:cNvSpPr/>
          <p:nvPr/>
        </p:nvSpPr>
        <p:spPr>
          <a:xfrm>
            <a:off x="15160385" y="26643133"/>
            <a:ext cx="914400" cy="914400"/>
          </a:xfrm>
          <a:prstGeom prst="round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F1688-4DF4-E78B-4843-962D6FA7479F}"/>
              </a:ext>
            </a:extLst>
          </p:cNvPr>
          <p:cNvSpPr txBox="1"/>
          <p:nvPr/>
        </p:nvSpPr>
        <p:spPr>
          <a:xfrm>
            <a:off x="1740203" y="8110034"/>
            <a:ext cx="23276187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here: Investigating the dynamics of X on 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29B8E1-062E-811E-4095-4908765D1A4D}"/>
              </a:ext>
            </a:extLst>
          </p:cNvPr>
          <p:cNvSpPr txBox="1"/>
          <p:nvPr/>
        </p:nvSpPr>
        <p:spPr>
          <a:xfrm>
            <a:off x="1740203" y="3528551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Limitation: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This is only one interpretation of findings that suggest effective posters are uncluttered, have big figures &amp; text, and include callout boxes with takeaways. It is missing your personality and creative flair.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CBCBE1-2D87-9C38-53EF-B16350E85C06}"/>
              </a:ext>
            </a:extLst>
          </p:cNvPr>
          <p:cNvCxnSpPr>
            <a:cxnSpLocks/>
          </p:cNvCxnSpPr>
          <p:nvPr/>
        </p:nvCxnSpPr>
        <p:spPr>
          <a:xfrm>
            <a:off x="-1" y="7356458"/>
            <a:ext cx="30275214" cy="0"/>
          </a:xfrm>
          <a:prstGeom prst="line">
            <a:avLst/>
          </a:prstGeom>
          <a:ln w="254000">
            <a:solidFill>
              <a:srgbClr val="962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907A6CE2-71D1-8F8B-7BAA-9E2F5703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96736" y="40609928"/>
            <a:ext cx="2253548" cy="19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4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440A5-0716-5448-F5B9-B23DC7E15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641" y="1572545"/>
            <a:ext cx="25733931" cy="7141150"/>
          </a:xfrm>
        </p:spPr>
        <p:txBody>
          <a:bodyPr/>
          <a:lstStyle/>
          <a:p>
            <a:r>
              <a:rPr lang="en-US" b="1" dirty="0"/>
              <a:t>For Cochrane Groups</a:t>
            </a:r>
            <a:endParaRPr lang="en-C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44F03-249A-6885-D54C-D5A31342B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1" y="9971882"/>
            <a:ext cx="24220171" cy="22859998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16000" dirty="0"/>
              <a:t>If you are part of a Cochrane Group, you are welcome to change the </a:t>
            </a:r>
            <a:r>
              <a:rPr lang="en-US" sz="16000" dirty="0" err="1"/>
              <a:t>colours</a:t>
            </a:r>
            <a:r>
              <a:rPr lang="en-US" sz="16000" dirty="0"/>
              <a:t> of the poster to match the group. Here are the HEX codes:</a:t>
            </a:r>
            <a:endParaRPr lang="en-US" sz="16000" dirty="0">
              <a:solidFill>
                <a:srgbClr val="002D64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14400" b="1" dirty="0">
                <a:solidFill>
                  <a:srgbClr val="002D64"/>
                </a:solidFill>
              </a:rPr>
              <a:t>Blue: </a:t>
            </a:r>
            <a:br>
              <a:rPr lang="en-US" sz="14400" b="1" dirty="0">
                <a:solidFill>
                  <a:srgbClr val="002D64"/>
                </a:solidFill>
              </a:rPr>
            </a:br>
            <a:r>
              <a:rPr lang="en-US" sz="14400" b="1" dirty="0">
                <a:solidFill>
                  <a:srgbClr val="002D64"/>
                </a:solidFill>
              </a:rPr>
              <a:t>CMYK 100.72.0.38</a:t>
            </a:r>
            <a:br>
              <a:rPr lang="en-US" sz="14400" b="1" dirty="0">
                <a:solidFill>
                  <a:srgbClr val="002D64"/>
                </a:solidFill>
              </a:rPr>
            </a:br>
            <a:r>
              <a:rPr lang="en-US" sz="14400" b="1" dirty="0">
                <a:solidFill>
                  <a:srgbClr val="002D64"/>
                </a:solidFill>
              </a:rPr>
              <a:t>HEX 002D64</a:t>
            </a:r>
          </a:p>
          <a:p>
            <a:pPr algn="l">
              <a:lnSpc>
                <a:spcPct val="120000"/>
              </a:lnSpc>
            </a:pPr>
            <a:r>
              <a:rPr lang="en-US" sz="14400" b="1" dirty="0">
                <a:solidFill>
                  <a:srgbClr val="962D91"/>
                </a:solidFill>
              </a:rPr>
              <a:t>Purple: </a:t>
            </a:r>
            <a:br>
              <a:rPr lang="en-US" sz="14400" b="1" dirty="0">
                <a:solidFill>
                  <a:srgbClr val="962D91"/>
                </a:solidFill>
              </a:rPr>
            </a:br>
            <a:r>
              <a:rPr lang="en-US" sz="14400" b="1" dirty="0">
                <a:solidFill>
                  <a:srgbClr val="962D91"/>
                </a:solidFill>
              </a:rPr>
              <a:t>CMYK 42.91.0.0</a:t>
            </a:r>
            <a:br>
              <a:rPr lang="en-US" sz="14400" b="1" dirty="0">
                <a:solidFill>
                  <a:srgbClr val="962D91"/>
                </a:solidFill>
              </a:rPr>
            </a:br>
            <a:r>
              <a:rPr lang="en-US" sz="14400" b="1" dirty="0">
                <a:solidFill>
                  <a:srgbClr val="962D91"/>
                </a:solidFill>
              </a:rPr>
              <a:t>HEX 962D91</a:t>
            </a:r>
          </a:p>
          <a:p>
            <a:pPr algn="l">
              <a:lnSpc>
                <a:spcPct val="120000"/>
              </a:lnSpc>
            </a:pPr>
            <a:r>
              <a:rPr lang="en-US" sz="14400" b="1" dirty="0">
                <a:solidFill>
                  <a:srgbClr val="0057B7"/>
                </a:solidFill>
              </a:rPr>
              <a:t>Cyan:</a:t>
            </a:r>
            <a:br>
              <a:rPr lang="en-US" sz="14400" b="1" dirty="0">
                <a:solidFill>
                  <a:srgbClr val="0057B7"/>
                </a:solidFill>
              </a:rPr>
            </a:br>
            <a:r>
              <a:rPr lang="en-CA" sz="14400" b="1" i="0" dirty="0">
                <a:solidFill>
                  <a:srgbClr val="0057B7"/>
                </a:solidFill>
                <a:effectLst/>
              </a:rPr>
              <a:t>CMYK 100.52.0.0</a:t>
            </a:r>
            <a:br>
              <a:rPr lang="en-CA" sz="14400" b="1" dirty="0">
                <a:solidFill>
                  <a:srgbClr val="0057B7"/>
                </a:solidFill>
              </a:rPr>
            </a:br>
            <a:r>
              <a:rPr lang="en-CA" sz="14400" b="1" i="0" dirty="0">
                <a:solidFill>
                  <a:srgbClr val="0057B7"/>
                </a:solidFill>
                <a:effectLst/>
              </a:rPr>
              <a:t>HEX #0057B7</a:t>
            </a:r>
            <a:br>
              <a:rPr lang="en-US" sz="14400" b="1" dirty="0">
                <a:solidFill>
                  <a:srgbClr val="008CD2"/>
                </a:solidFill>
              </a:rPr>
            </a:br>
            <a:br>
              <a:rPr lang="en-US" sz="14400" b="1" dirty="0">
                <a:solidFill>
                  <a:srgbClr val="008CD2"/>
                </a:solidFill>
              </a:rPr>
            </a:br>
            <a:r>
              <a:rPr lang="en-US" sz="14400" b="1" dirty="0">
                <a:solidFill>
                  <a:srgbClr val="E12328"/>
                </a:solidFill>
              </a:rPr>
              <a:t>Red: </a:t>
            </a:r>
            <a:br>
              <a:rPr lang="en-US" sz="14400" b="1" dirty="0">
                <a:solidFill>
                  <a:srgbClr val="E12328"/>
                </a:solidFill>
              </a:rPr>
            </a:br>
            <a:r>
              <a:rPr lang="en-US" sz="14400" b="1" dirty="0">
                <a:solidFill>
                  <a:srgbClr val="E12328"/>
                </a:solidFill>
              </a:rPr>
              <a:t>CMYK 0.95.100.0</a:t>
            </a:r>
            <a:br>
              <a:rPr lang="en-US" sz="14400" b="1" dirty="0">
                <a:solidFill>
                  <a:srgbClr val="E12328"/>
                </a:solidFill>
              </a:rPr>
            </a:br>
            <a:r>
              <a:rPr lang="en-US" sz="14400" b="1" dirty="0">
                <a:solidFill>
                  <a:srgbClr val="E12328"/>
                </a:solidFill>
              </a:rPr>
              <a:t>HEXE12328</a:t>
            </a:r>
          </a:p>
          <a:p>
            <a:pPr algn="l">
              <a:lnSpc>
                <a:spcPct val="120000"/>
              </a:lnSpc>
            </a:pPr>
            <a:r>
              <a:rPr lang="en-US" sz="14400" b="1" dirty="0">
                <a:solidFill>
                  <a:srgbClr val="008578"/>
                </a:solidFill>
              </a:rPr>
              <a:t>Teal:</a:t>
            </a:r>
            <a:br>
              <a:rPr lang="en-US" sz="14400" b="1" dirty="0">
                <a:solidFill>
                  <a:srgbClr val="008578"/>
                </a:solidFill>
              </a:rPr>
            </a:br>
            <a:r>
              <a:rPr lang="en-US" sz="14400" b="1" dirty="0">
                <a:solidFill>
                  <a:srgbClr val="008578"/>
                </a:solidFill>
              </a:rPr>
              <a:t>CMYK 100.4.56.8</a:t>
            </a:r>
            <a:br>
              <a:rPr lang="en-US" sz="14400" b="1" dirty="0">
                <a:solidFill>
                  <a:srgbClr val="008578"/>
                </a:solidFill>
              </a:rPr>
            </a:br>
            <a:r>
              <a:rPr lang="en-US" sz="14400" b="1" dirty="0">
                <a:solidFill>
                  <a:srgbClr val="008578"/>
                </a:solidFill>
              </a:rPr>
              <a:t>HEX #008578</a:t>
            </a:r>
          </a:p>
          <a:p>
            <a:pPr algn="l">
              <a:lnSpc>
                <a:spcPct val="120000"/>
              </a:lnSpc>
            </a:pPr>
            <a:r>
              <a:rPr lang="en-US" sz="14400" b="1" dirty="0">
                <a:solidFill>
                  <a:srgbClr val="B94700"/>
                </a:solidFill>
              </a:rPr>
              <a:t>Orange: </a:t>
            </a:r>
            <a:br>
              <a:rPr lang="en-US" sz="14400" b="1" dirty="0">
                <a:solidFill>
                  <a:srgbClr val="B94700"/>
                </a:solidFill>
              </a:rPr>
            </a:br>
            <a:r>
              <a:rPr lang="en-US" sz="14400" b="1" dirty="0">
                <a:solidFill>
                  <a:srgbClr val="B94700"/>
                </a:solidFill>
              </a:rPr>
              <a:t>CMYK 2.77.100.9</a:t>
            </a:r>
            <a:br>
              <a:rPr lang="en-US" sz="14400" b="1" dirty="0">
                <a:solidFill>
                  <a:srgbClr val="B94700"/>
                </a:solidFill>
              </a:rPr>
            </a:br>
            <a:r>
              <a:rPr lang="en-US" sz="14400" b="1" dirty="0">
                <a:solidFill>
                  <a:srgbClr val="B94700"/>
                </a:solidFill>
              </a:rPr>
              <a:t>HEX #B94700</a:t>
            </a:r>
          </a:p>
          <a:p>
            <a:pPr algn="l">
              <a:lnSpc>
                <a:spcPct val="120000"/>
              </a:lnSpc>
            </a:pPr>
            <a:r>
              <a:rPr lang="en-US" sz="14400" b="1" dirty="0">
                <a:solidFill>
                  <a:srgbClr val="007A3E"/>
                </a:solidFill>
              </a:rPr>
              <a:t>Green: </a:t>
            </a:r>
            <a:br>
              <a:rPr lang="en-US" sz="14400" b="1" dirty="0">
                <a:solidFill>
                  <a:srgbClr val="007A3E"/>
                </a:solidFill>
              </a:rPr>
            </a:br>
            <a:r>
              <a:rPr lang="en-US" sz="14400" b="1" dirty="0">
                <a:solidFill>
                  <a:srgbClr val="007A3E"/>
                </a:solidFill>
              </a:rPr>
              <a:t>CMYK 89.0.96.30</a:t>
            </a:r>
            <a:br>
              <a:rPr lang="en-US" sz="14400" b="1" dirty="0">
                <a:solidFill>
                  <a:srgbClr val="007A3E"/>
                </a:solidFill>
              </a:rPr>
            </a:br>
            <a:r>
              <a:rPr lang="en-US" sz="14400" b="1" dirty="0">
                <a:solidFill>
                  <a:srgbClr val="007A3E"/>
                </a:solidFill>
              </a:rPr>
              <a:t>HEX #007A3E</a:t>
            </a:r>
          </a:p>
          <a:p>
            <a:pPr algn="l">
              <a:lnSpc>
                <a:spcPct val="120000"/>
              </a:lnSpc>
            </a:pPr>
            <a:r>
              <a:rPr lang="en-US" sz="14400" b="1" dirty="0">
                <a:solidFill>
                  <a:srgbClr val="D00070"/>
                </a:solidFill>
              </a:rPr>
              <a:t>Magenta: </a:t>
            </a:r>
            <a:br>
              <a:rPr lang="en-US" sz="14400" b="1" dirty="0">
                <a:solidFill>
                  <a:srgbClr val="D00070"/>
                </a:solidFill>
              </a:rPr>
            </a:br>
            <a:r>
              <a:rPr lang="en-US" sz="14400" b="1" dirty="0">
                <a:solidFill>
                  <a:srgbClr val="D00070"/>
                </a:solidFill>
              </a:rPr>
              <a:t>CMYK 0.100.2.0</a:t>
            </a:r>
            <a:br>
              <a:rPr lang="en-US" sz="14400" b="1" dirty="0">
                <a:solidFill>
                  <a:srgbClr val="D00070"/>
                </a:solidFill>
              </a:rPr>
            </a:br>
            <a:r>
              <a:rPr lang="en-US" sz="14400" b="1" dirty="0">
                <a:solidFill>
                  <a:srgbClr val="D00070"/>
                </a:solidFill>
              </a:rPr>
              <a:t>HEX #D00070</a:t>
            </a:r>
          </a:p>
          <a:p>
            <a:pPr algn="l">
              <a:lnSpc>
                <a:spcPct val="120000"/>
              </a:lnSpc>
            </a:pPr>
            <a:r>
              <a:rPr lang="en-US" sz="16000" dirty="0"/>
              <a:t>You can also add the Cochrane Group name at the bottom and the logo. If you do not have the logo file, please speak to your Group or email </a:t>
            </a:r>
            <a:r>
              <a:rPr lang="en-US" sz="16000" dirty="0">
                <a:hlinkClick r:id="rId2"/>
              </a:rPr>
              <a:t>support@cochrane.org</a:t>
            </a:r>
            <a:r>
              <a:rPr lang="en-US" sz="16000" dirty="0"/>
              <a:t> </a:t>
            </a:r>
          </a:p>
          <a:p>
            <a:pPr algn="l">
              <a:lnSpc>
                <a:spcPct val="120000"/>
              </a:lnSpc>
            </a:pPr>
            <a:endParaRPr lang="en-US" sz="16000" b="1" dirty="0">
              <a:solidFill>
                <a:srgbClr val="DC28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16000" b="1" dirty="0"/>
              <a:t>Other resources:</a:t>
            </a:r>
            <a:endParaRPr lang="en-US" sz="16000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160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Brand Guidelines</a:t>
            </a:r>
            <a:endParaRPr lang="en-CA" sz="16000" dirty="0"/>
          </a:p>
        </p:txBody>
      </p:sp>
    </p:spTree>
    <p:extLst>
      <p:ext uri="{BB962C8B-B14F-4D97-AF65-F5344CB8AC3E}">
        <p14:creationId xmlns:p14="http://schemas.microsoft.com/office/powerpoint/2010/main" val="361931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2BD1-B71A-89F5-DC1E-31BF41287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640" y="1464968"/>
            <a:ext cx="25733931" cy="6119174"/>
          </a:xfrm>
        </p:spPr>
        <p:txBody>
          <a:bodyPr/>
          <a:lstStyle/>
          <a:p>
            <a:r>
              <a:rPr lang="en-US" b="1" dirty="0"/>
              <a:t>Printing</a:t>
            </a:r>
            <a:endParaRPr lang="en-C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4FB10-EF21-97D2-E175-2C22F40A1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506" y="10017298"/>
            <a:ext cx="28058235" cy="6509972"/>
          </a:xfrm>
        </p:spPr>
        <p:txBody>
          <a:bodyPr>
            <a:normAutofit/>
          </a:bodyPr>
          <a:lstStyle/>
          <a:p>
            <a:pPr algn="l"/>
            <a:r>
              <a:rPr lang="en-US" sz="10700" b="1" dirty="0"/>
              <a:t>Posters should be printed on A0 size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10700" dirty="0"/>
              <a:t>84.1cm (width) x 118.9cm (height) 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10700" dirty="0"/>
              <a:t>33.11 inches (width) x 46.81 inches (height)</a:t>
            </a:r>
            <a:endParaRPr lang="en-CA" sz="10700" dirty="0"/>
          </a:p>
        </p:txBody>
      </p:sp>
    </p:spTree>
    <p:extLst>
      <p:ext uri="{BB962C8B-B14F-4D97-AF65-F5344CB8AC3E}">
        <p14:creationId xmlns:p14="http://schemas.microsoft.com/office/powerpoint/2010/main" val="1854725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499</TotalTime>
  <Words>828</Words>
  <Application>Microsoft Office PowerPoint</Application>
  <PresentationFormat>Custom</PresentationFormat>
  <Paragraphs>77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Top Tips</vt:lpstr>
      <vt:lpstr>PowerPoint Presentation</vt:lpstr>
      <vt:lpstr>PowerPoint Presentation</vt:lpstr>
      <vt:lpstr>For Cochrane Groups</vt:lpstr>
      <vt:lpstr>Printing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Muriah Umoquit</cp:lastModifiedBy>
  <cp:revision>37</cp:revision>
  <dcterms:created xsi:type="dcterms:W3CDTF">2019-04-03T04:48:47Z</dcterms:created>
  <dcterms:modified xsi:type="dcterms:W3CDTF">2023-05-10T17:40:46Z</dcterms:modified>
</cp:coreProperties>
</file>