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4" r:id="rId2"/>
    <p:sldId id="413" r:id="rId3"/>
    <p:sldId id="416" r:id="rId4"/>
    <p:sldId id="417" r:id="rId5"/>
    <p:sldId id="415" r:id="rId6"/>
    <p:sldId id="419" r:id="rId7"/>
    <p:sldId id="418" r:id="rId8"/>
    <p:sldId id="42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ll Bruckner" initials="TB" lastIdx="2" clrIdx="0">
    <p:extLst>
      <p:ext uri="{19B8F6BF-5375-455C-9EA6-DF929625EA0E}">
        <p15:presenceInfo xmlns:p15="http://schemas.microsoft.com/office/powerpoint/2012/main" userId="8ac33a0fc69379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1715-0830-4289-9E53-B158097FF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62184-5889-421E-B28A-39F75DBA4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1AD5D-F6F8-4324-A249-250BF92C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5A400-8068-4E8C-8153-61CF26C9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2D6E6-D9AC-42D9-8253-66282025D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4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DD02-0151-4BFF-ACA2-5C44CB21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5906C-E783-47DD-9550-AF010024B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337AF-4552-4065-B866-1272CB43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422A-8422-47B7-A2CF-BB1652F82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04AFE-5870-4668-89BC-CD29F42B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79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2DDA7C-6EA1-499F-98B1-FC53F8882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DAA3D9-110F-4000-AAF5-550A7C923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8A401-1C96-4F98-8566-8E752C039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62CE8-59B0-4DDC-BD3F-929F77B2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CB7D8-2071-43BA-A1AC-BEF6DF08C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46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A0A10-A4F1-4D58-A750-F55B7F1E4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F69A7-746D-453B-9B1A-2DE130DFE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0F4F7-9C95-41A3-AB52-18C0FF6A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552FD-B7E0-4E63-96D3-8018ECF3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AD6E0-7F79-4367-92F8-F0819FCA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38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3D86-7E91-4EC3-A85C-B9F36F5EA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BE23E-DE12-41F4-A76C-AE0218D32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E48F1-0662-487D-92BC-5CFF751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FA7E3-9E4F-4CB6-9643-F5069583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4B46-E116-4950-ABEA-48273120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50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66DA6-D835-4EBB-8687-EF832B1E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316EC-8033-460D-924E-6EDA001EA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047E9-B047-4258-92F0-C87F92DC3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B18B2-CC74-4648-9E2A-0A83AE78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D21C0-0205-4E80-BCF9-1611A51F3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DD0E1-855B-437F-BEFC-18A39844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8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A01F-9435-4151-9DCC-D4DA5380B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CF40D-ADB7-4B55-97D6-1BAD6427F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B49548-DDC6-45B1-83BE-DD157D65D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82A9C-4F94-43F0-BBC8-44DDF04B1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278411-F785-4AAC-AC92-9C44A85E4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03D5B3-FAA5-4D66-9DE7-395B1ABFE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D36E82-1438-4965-95BE-64AD1EB5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811BFC-D452-4D12-A941-0C0614ACE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B33F0-8B19-46DB-AC1B-497AFD524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C5C5FB-AB7B-4CEE-8630-865647F6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D8901-BE76-4493-AFBA-7F7CB1116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F42FB-23F2-4486-8A70-CFF96C97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97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E4F13E-C647-4FF1-A5B8-877E2DCC2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658BC3-E36C-49BD-8118-BB1C390C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55161-31D7-4013-89C3-923E781C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17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8D092-1096-4984-B94A-71DA9E9D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D26FB-BE17-4DFF-BE01-24916F118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C6A35-4BB8-415A-8B52-B52F9B71A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C8008-65A7-4207-8C7D-B672C0ACB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04D2A-A316-455D-BD9C-49523AB62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5A14E-5657-46E7-832D-45705A37D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52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26006-0CDE-4945-A535-1978E9F17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436C4-EC6B-4BF9-A51F-46D05655B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FF99A-A2BA-471A-A80C-422BDAE93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BFF5B-7CEA-41F1-ADEE-0C7312F4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E8A40-2DBA-49FC-BBF1-8F7F4AAB7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F8CE6-339B-4409-841C-E30B1BBA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03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9208E-9AD3-46DD-9F63-FCB44ADDB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B64F0-AEB8-4485-8DC8-878675122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DEE98-9F65-4C5E-9711-79078F701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BC06F-72C4-42EE-8345-9AC89562CF6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74012-D9D1-4251-810C-467656D2A3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1C7EB-F022-428E-A342-ECEFBC138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3DB6B-B225-4059-BD77-EE0BB4944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imed.or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imed.or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3782" y="269398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000" b="0" i="0">
                <a:effectLst/>
                <a:latin typeface="Hind"/>
              </a:rPr>
              <a:t>Getting all clinical trial results reported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199" y="4417197"/>
            <a:ext cx="7772401" cy="817412"/>
          </a:xfrm>
        </p:spPr>
        <p:txBody>
          <a:bodyPr>
            <a:normAutofit/>
          </a:bodyPr>
          <a:lstStyle/>
          <a:p>
            <a:pPr algn="l"/>
            <a:r>
              <a:rPr lang="en-US" sz="3400">
                <a:solidFill>
                  <a:srgbClr val="4D4C44"/>
                </a:solidFill>
                <a:latin typeface="Hind"/>
              </a:rPr>
              <a:t>L</a:t>
            </a:r>
            <a:r>
              <a:rPr lang="en-US" sz="3400" b="0" i="0">
                <a:solidFill>
                  <a:srgbClr val="4D4C44"/>
                </a:solidFill>
                <a:effectLst/>
                <a:latin typeface="Hind"/>
              </a:rPr>
              <a:t>essons learnt from successful universities</a:t>
            </a:r>
            <a:endParaRPr lang="en-GB" sz="3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04" y="143470"/>
            <a:ext cx="4876800" cy="21112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4252" y="5645426"/>
            <a:ext cx="5029200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Published under a Creative Commons license.</a:t>
            </a:r>
          </a:p>
          <a:p>
            <a:r>
              <a:rPr lang="en-GB" dirty="0"/>
              <a:t>Anyone may share or re-use parts or all of this presentation without seeking permission. CC-BY 3.0.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933FE1-8F58-4D0F-BE51-C11EA951E42C}"/>
              </a:ext>
            </a:extLst>
          </p:cNvPr>
          <p:cNvSpPr txBox="1"/>
          <p:nvPr/>
        </p:nvSpPr>
        <p:spPr>
          <a:xfrm>
            <a:off x="9415669" y="315747"/>
            <a:ext cx="25974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Till Bruckner</a:t>
            </a:r>
          </a:p>
          <a:p>
            <a:r>
              <a:rPr lang="en-GB" dirty="0">
                <a:hlinkClick r:id="rId3"/>
              </a:rPr>
              <a:t>www.TranspariMED.org</a:t>
            </a:r>
            <a:endParaRPr lang="en-GB" dirty="0"/>
          </a:p>
          <a:p>
            <a:r>
              <a:rPr lang="en-GB" dirty="0"/>
              <a:t>tillbruckner@gmail.com</a:t>
            </a:r>
          </a:p>
          <a:p>
            <a:endParaRPr lang="en-GB" dirty="0"/>
          </a:p>
          <a:p>
            <a:r>
              <a:rPr lang="en-GB" dirty="0"/>
              <a:t>Lund, 16 June 2021</a:t>
            </a:r>
          </a:p>
        </p:txBody>
      </p:sp>
    </p:spTree>
    <p:extLst>
      <p:ext uri="{BB962C8B-B14F-4D97-AF65-F5344CB8AC3E}">
        <p14:creationId xmlns:p14="http://schemas.microsoft.com/office/powerpoint/2010/main" val="96016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we have a problem</a:t>
            </a:r>
            <a:endParaRPr lang="en-GB" dirty="0"/>
          </a:p>
        </p:txBody>
      </p:sp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01B2F95-990B-470E-82CB-0A3E477A7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547" y="3429000"/>
            <a:ext cx="2847453" cy="326314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D6C895E-3B9D-4B11-81C3-E725A851C432}"/>
              </a:ext>
            </a:extLst>
          </p:cNvPr>
          <p:cNvSpPr txBox="1"/>
          <p:nvPr/>
        </p:nvSpPr>
        <p:spPr>
          <a:xfrm>
            <a:off x="1003203" y="2266528"/>
            <a:ext cx="7086600" cy="369331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sz="2600" b="1" dirty="0"/>
          </a:p>
          <a:p>
            <a:r>
              <a:rPr lang="en-US" sz="2600" b="1" dirty="0"/>
              <a:t>2018 </a:t>
            </a:r>
            <a:r>
              <a:rPr lang="en-US" sz="2600" b="1" dirty="0" err="1"/>
              <a:t>IntoValue</a:t>
            </a:r>
            <a:r>
              <a:rPr lang="en-US" sz="2600" b="1" dirty="0"/>
              <a:t> study (QUEST)</a:t>
            </a:r>
          </a:p>
          <a:p>
            <a:endParaRPr lang="en-US" sz="2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2600" dirty="0"/>
              <a:t>27% of trials run by German universities never published their results anywhere   </a:t>
            </a:r>
          </a:p>
          <a:p>
            <a:pPr lvl="1"/>
            <a:r>
              <a:rPr lang="en-GB" sz="2600" dirty="0"/>
              <a:t> ---&gt; not on registries + not in journals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GB" sz="2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2600" dirty="0"/>
              <a:t>Total of 433 trials involving </a:t>
            </a:r>
            <a:r>
              <a:rPr lang="en-GB" sz="2600" b="1" dirty="0"/>
              <a:t>&gt;50,000 patients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GB" sz="26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24BCDC9-808E-40CE-A0FE-A9F8A250F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247" y="644708"/>
            <a:ext cx="668766" cy="76639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FC613C5-FBB2-4D04-92C2-615295408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013" y="1198883"/>
            <a:ext cx="1134138" cy="129970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E72EF37-247A-4BBB-AC11-043485BBA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603" y="2169580"/>
            <a:ext cx="1910872" cy="218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4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Reporting rules</a:t>
            </a:r>
            <a:endParaRPr lang="en-GB" dirty="0"/>
          </a:p>
        </p:txBody>
      </p:sp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Flag of the United States - Wikipedia">
            <a:extLst>
              <a:ext uri="{FF2B5EF4-FFF2-40B4-BE49-F238E27FC236}">
                <a16:creationId xmlns:a16="http://schemas.microsoft.com/office/drawing/2014/main" id="{D9D203B0-85AB-498C-9A67-5573C9FE8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908" y="1743074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uy European Union Flag Online | Printed &amp; Sewn Flags | 13 sizes">
            <a:extLst>
              <a:ext uri="{FF2B5EF4-FFF2-40B4-BE49-F238E27FC236}">
                <a16:creationId xmlns:a16="http://schemas.microsoft.com/office/drawing/2014/main" id="{333C3629-9EEE-4302-B7BC-D93C618B7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659" y="2196321"/>
            <a:ext cx="2992182" cy="199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lag of India - Wikipedia">
            <a:extLst>
              <a:ext uri="{FF2B5EF4-FFF2-40B4-BE49-F238E27FC236}">
                <a16:creationId xmlns:a16="http://schemas.microsoft.com/office/drawing/2014/main" id="{3AF3FE2F-1FCE-4D09-A4E4-4518DB57F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775" y="2711337"/>
            <a:ext cx="3118346" cy="2075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FB18440-B591-4F17-BBA1-11ABE6B495DA}"/>
              </a:ext>
            </a:extLst>
          </p:cNvPr>
          <p:cNvGrpSpPr/>
          <p:nvPr/>
        </p:nvGrpSpPr>
        <p:grpSpPr>
          <a:xfrm>
            <a:off x="981297" y="1743074"/>
            <a:ext cx="11210702" cy="4124446"/>
            <a:chOff x="981297" y="1743074"/>
            <a:chExt cx="11210702" cy="4124446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116AC95-CDEC-4210-B45D-C9D659CC8F75}"/>
                </a:ext>
              </a:extLst>
            </p:cNvPr>
            <p:cNvSpPr txBox="1"/>
            <p:nvPr/>
          </p:nvSpPr>
          <p:spPr>
            <a:xfrm>
              <a:off x="5843104" y="2779400"/>
              <a:ext cx="6348895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000" b="1" dirty="0"/>
                <a:t>-&gt; </a:t>
              </a:r>
              <a:r>
                <a:rPr lang="en-GB" sz="3000" b="1" u="sng" dirty="0"/>
                <a:t>All</a:t>
              </a:r>
              <a:r>
                <a:rPr lang="en-GB" sz="3000" b="1" dirty="0"/>
                <a:t> interventional trials pre-reg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GB" sz="3000" b="1" dirty="0"/>
            </a:p>
            <a:p>
              <a:r>
                <a:rPr lang="en-GB" sz="3000" b="1" dirty="0"/>
                <a:t>-&gt; Registry data kept up to date</a:t>
              </a:r>
            </a:p>
            <a:p>
              <a:endParaRPr lang="en-GB" sz="3000" b="1" dirty="0"/>
            </a:p>
            <a:p>
              <a:r>
                <a:rPr lang="en-GB" sz="3000" b="1" dirty="0"/>
                <a:t>-&gt; All results </a:t>
              </a:r>
              <a:r>
                <a:rPr lang="en-GB" sz="3000" b="1" u="sng" dirty="0"/>
                <a:t>on registry</a:t>
              </a:r>
              <a:r>
                <a:rPr lang="en-GB" sz="3000" b="1" dirty="0"/>
                <a:t> in 12 months</a:t>
              </a:r>
            </a:p>
          </p:txBody>
        </p:sp>
        <p:pic>
          <p:nvPicPr>
            <p:cNvPr id="1032" name="Picture 8" descr="Logo">
              <a:extLst>
                <a:ext uri="{FF2B5EF4-FFF2-40B4-BE49-F238E27FC236}">
                  <a16:creationId xmlns:a16="http://schemas.microsoft.com/office/drawing/2014/main" id="{DA6F08F9-A33B-4915-A528-936E94B9C4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297" y="1743074"/>
              <a:ext cx="4671766" cy="4124446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1111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 ten academic institutions</a:t>
            </a:r>
            <a:endParaRPr lang="en-GB" dirty="0"/>
          </a:p>
        </p:txBody>
      </p:sp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97C9EF-3053-44FD-BA3F-9A947732B2E4}"/>
              </a:ext>
            </a:extLst>
          </p:cNvPr>
          <p:cNvGrpSpPr/>
          <p:nvPr/>
        </p:nvGrpSpPr>
        <p:grpSpPr>
          <a:xfrm>
            <a:off x="997908" y="1743074"/>
            <a:ext cx="10196184" cy="1552575"/>
            <a:chOff x="997908" y="1743074"/>
            <a:chExt cx="10196184" cy="1552575"/>
          </a:xfrm>
        </p:grpSpPr>
        <p:pic>
          <p:nvPicPr>
            <p:cNvPr id="1026" name="Picture 2" descr="Flag of the United States - Wikipedia">
              <a:extLst>
                <a:ext uri="{FF2B5EF4-FFF2-40B4-BE49-F238E27FC236}">
                  <a16:creationId xmlns:a16="http://schemas.microsoft.com/office/drawing/2014/main" id="{D9D203B0-85AB-498C-9A67-5573C9FE8A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7908" y="1743074"/>
              <a:ext cx="2952750" cy="155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78FC0ED-3C48-4FB6-AD85-1C82451FB63F}"/>
                </a:ext>
              </a:extLst>
            </p:cNvPr>
            <p:cNvSpPr txBox="1"/>
            <p:nvPr/>
          </p:nvSpPr>
          <p:spPr>
            <a:xfrm>
              <a:off x="4581104" y="1878342"/>
              <a:ext cx="661298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b="1" dirty="0"/>
                <a:t>All now reporting results</a:t>
              </a:r>
            </a:p>
            <a:p>
              <a:r>
                <a:rPr lang="en-GB" sz="4000" dirty="0"/>
                <a:t>Most have reported 100% 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8E0EA21-25B1-4C47-A04A-1A615F37A63C}"/>
              </a:ext>
            </a:extLst>
          </p:cNvPr>
          <p:cNvGrpSpPr/>
          <p:nvPr/>
        </p:nvGrpSpPr>
        <p:grpSpPr>
          <a:xfrm>
            <a:off x="958476" y="3846930"/>
            <a:ext cx="10633302" cy="1991162"/>
            <a:chOff x="958476" y="3846930"/>
            <a:chExt cx="10633302" cy="1991162"/>
          </a:xfrm>
        </p:grpSpPr>
        <p:pic>
          <p:nvPicPr>
            <p:cNvPr id="1030" name="Picture 6" descr="Buy European Union Flag Online | Printed &amp; Sewn Flags | 13 sizes">
              <a:extLst>
                <a:ext uri="{FF2B5EF4-FFF2-40B4-BE49-F238E27FC236}">
                  <a16:creationId xmlns:a16="http://schemas.microsoft.com/office/drawing/2014/main" id="{333C3629-9EEE-4302-B7BC-D93C618B7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8476" y="3846930"/>
              <a:ext cx="2992182" cy="19911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A40238A-F9B7-4A0C-9120-BEBFD4B34375}"/>
                </a:ext>
              </a:extLst>
            </p:cNvPr>
            <p:cNvSpPr txBox="1"/>
            <p:nvPr/>
          </p:nvSpPr>
          <p:spPr>
            <a:xfrm>
              <a:off x="4581104" y="3846930"/>
              <a:ext cx="701067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b="1" dirty="0"/>
                <a:t>7 universities already reporting</a:t>
              </a:r>
            </a:p>
            <a:p>
              <a:r>
                <a:rPr lang="en-GB" sz="4000" dirty="0"/>
                <a:t>1 will start soon</a:t>
              </a:r>
            </a:p>
            <a:p>
              <a:r>
                <a:rPr lang="en-GB" sz="4000" dirty="0"/>
                <a:t>2 still unclear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195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F5487C-C0FA-4FCA-8BF8-ADDA5808E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948" y="1406464"/>
            <a:ext cx="7858125" cy="5229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fix it</a:t>
            </a:r>
            <a:endParaRPr lang="en-GB" dirty="0"/>
          </a:p>
        </p:txBody>
      </p:sp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286000" y="1736230"/>
            <a:ext cx="70866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STEP 1: Central oversight over trial registries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553712"/>
            <a:ext cx="70866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STEP 2: Audit existing registry entries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3371194"/>
            <a:ext cx="70866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STEP 3: New policies and processes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4188676"/>
            <a:ext cx="70866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STEP 4: Support researchers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92927" y="4959093"/>
            <a:ext cx="70866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STEP 5: Monitor registry entries (ongoing)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44782" y="2445162"/>
            <a:ext cx="9144000" cy="45243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GB" sz="2600" b="1" dirty="0"/>
          </a:p>
          <a:p>
            <a:pPr algn="ctr"/>
            <a:endParaRPr lang="en-GB" sz="2600" b="1" dirty="0"/>
          </a:p>
          <a:p>
            <a:pPr algn="ctr"/>
            <a:r>
              <a:rPr lang="en-GB" sz="2600" b="1" dirty="0">
                <a:solidFill>
                  <a:srgbClr val="FF0000"/>
                </a:solidFill>
              </a:rPr>
              <a:t>TOP LESSON LEARNT:</a:t>
            </a:r>
          </a:p>
          <a:p>
            <a:endParaRPr lang="en-GB" sz="2600" b="1" dirty="0"/>
          </a:p>
          <a:p>
            <a:pPr algn="ctr"/>
            <a:r>
              <a:rPr lang="en-GB" sz="2800" b="1" dirty="0"/>
              <a:t>Preventing problems is </a:t>
            </a:r>
            <a:r>
              <a:rPr lang="en-GB" sz="2800" b="1" u="sng" dirty="0"/>
              <a:t>much</a:t>
            </a:r>
            <a:r>
              <a:rPr lang="en-GB" sz="2800" b="1" dirty="0"/>
              <a:t> easier than fixing them later</a:t>
            </a:r>
          </a:p>
          <a:p>
            <a:pPr algn="ctr"/>
            <a:endParaRPr lang="en-GB" sz="2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/>
              <a:t>Old trial result with messy data onto EudraCT = 3 days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/>
              <a:t>Good systems and processes = 2-3 hours per trial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sp>
        <p:nvSpPr>
          <p:cNvPr id="16" name="Down Arrow 15"/>
          <p:cNvSpPr/>
          <p:nvPr/>
        </p:nvSpPr>
        <p:spPr>
          <a:xfrm>
            <a:off x="5555673" y="2209800"/>
            <a:ext cx="990600" cy="990600"/>
          </a:xfrm>
          <a:prstGeom prst="downArrow">
            <a:avLst/>
          </a:prstGeom>
          <a:solidFill>
            <a:schemeClr val="accent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18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0" grpId="0" animBg="1"/>
      <p:bldP spid="11" grpId="0" animBg="1"/>
      <p:bldP spid="13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ightfisted - Liberal Dictionary">
            <a:extLst>
              <a:ext uri="{FF2B5EF4-FFF2-40B4-BE49-F238E27FC236}">
                <a16:creationId xmlns:a16="http://schemas.microsoft.com/office/drawing/2014/main" id="{31C38A4F-CCD8-4D77-9806-21DD63422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876" y="1982451"/>
            <a:ext cx="6792848" cy="5134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Getting the resources you need</a:t>
            </a:r>
          </a:p>
        </p:txBody>
      </p:sp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286000" y="2029871"/>
            <a:ext cx="7086600" cy="49244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Legal risk </a:t>
            </a:r>
            <a:r>
              <a:rPr lang="en-GB" sz="2600" dirty="0"/>
              <a:t>(US now; EU from February 2022)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847353"/>
            <a:ext cx="7086600" cy="49244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Financial risk </a:t>
            </a:r>
            <a:r>
              <a:rPr lang="en-GB" sz="2600" dirty="0"/>
              <a:t>(US: $11,000 per day; Denmark)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3664835"/>
            <a:ext cx="7086600" cy="49244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Funding risk </a:t>
            </a:r>
            <a:r>
              <a:rPr lang="en-GB" sz="2600" dirty="0"/>
              <a:t>(</a:t>
            </a:r>
            <a:r>
              <a:rPr lang="en-GB" sz="2600" dirty="0" err="1"/>
              <a:t>Wellcome</a:t>
            </a:r>
            <a:r>
              <a:rPr lang="en-GB" sz="2600" dirty="0"/>
              <a:t>, Gates, national)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4482317"/>
            <a:ext cx="7086600" cy="49244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Reputational and political risk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92927" y="5252734"/>
            <a:ext cx="7086600" cy="49244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Scientific excellence </a:t>
            </a:r>
            <a:r>
              <a:rPr lang="en-GB" sz="2600" dirty="0"/>
              <a:t>(WHO)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7C948E-BC97-4127-A9E9-C3812EEC71BE}"/>
              </a:ext>
            </a:extLst>
          </p:cNvPr>
          <p:cNvSpPr txBox="1"/>
          <p:nvPr/>
        </p:nvSpPr>
        <p:spPr>
          <a:xfrm>
            <a:off x="2286000" y="6023151"/>
            <a:ext cx="7086600" cy="49244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2600" b="1" dirty="0"/>
              <a:t>“Do our patients matter… or not?”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03226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DDEF4B9-8530-49A7-917F-05ADEC6D676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Getting the help you need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4A0D355-E243-4F81-9F1E-A407BCE1E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633537"/>
            <a:ext cx="4881563" cy="270986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1A3C17E-9D11-4FC2-A22F-9675F7945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58" y="1843088"/>
            <a:ext cx="4601242" cy="299304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BC7F0B7-4024-4B77-A91F-AB9F308610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775" y="2959100"/>
            <a:ext cx="5934075" cy="20097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DB5E9FF-5E89-4CE7-A60D-1092FDDAAD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8437" y="3620422"/>
            <a:ext cx="6715125" cy="26003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87A1EFB-F766-401B-A05C-3F5502FBF8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756" y="4753231"/>
            <a:ext cx="4814888" cy="212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" descr="Image result for clinical trial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6" descr="Image result for clinical trial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DDEF4B9-8530-49A7-917F-05ADEC6D676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 are not alone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A119CF1-8C3F-467F-9CD7-DF4DDD8584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382" y="2047874"/>
            <a:ext cx="4876800" cy="211120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A0B8F33-37BD-4452-8C34-CE0AF3A1E9B0}"/>
              </a:ext>
            </a:extLst>
          </p:cNvPr>
          <p:cNvSpPr txBox="1"/>
          <p:nvPr/>
        </p:nvSpPr>
        <p:spPr>
          <a:xfrm>
            <a:off x="2841782" y="4363863"/>
            <a:ext cx="6096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dirty="0">
                <a:hlinkClick r:id="rId3"/>
              </a:rPr>
              <a:t>www.TranspariMED.org</a:t>
            </a:r>
            <a:endParaRPr lang="en-GB" sz="4000" dirty="0"/>
          </a:p>
          <a:p>
            <a:pPr algn="ctr"/>
            <a:r>
              <a:rPr lang="en-GB" sz="3000" dirty="0"/>
              <a:t>tillbruckner@gmail.com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DA3BCF3-2FAD-4F93-A313-C225D68D4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4714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1A420E6-C01F-45DF-B203-323EA4C3BC27}"/>
              </a:ext>
            </a:extLst>
          </p:cNvPr>
          <p:cNvSpPr txBox="1"/>
          <p:nvPr/>
        </p:nvSpPr>
        <p:spPr>
          <a:xfrm>
            <a:off x="11482607" y="6729606"/>
            <a:ext cx="10832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040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287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Hind</vt:lpstr>
      <vt:lpstr>Office Theme</vt:lpstr>
      <vt:lpstr>Getting all clinical trial results reported</vt:lpstr>
      <vt:lpstr>Do we have a problem</vt:lpstr>
      <vt:lpstr>Reporting rules</vt:lpstr>
      <vt:lpstr>Top ten academic institutions</vt:lpstr>
      <vt:lpstr>How to fix it</vt:lpstr>
      <vt:lpstr>Getting the resources you need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all clinical trial results reported</dc:title>
  <dc:creator>Till Bruckner</dc:creator>
  <cp:lastModifiedBy>Till Bruckner</cp:lastModifiedBy>
  <cp:revision>15</cp:revision>
  <dcterms:created xsi:type="dcterms:W3CDTF">2021-06-16T08:18:35Z</dcterms:created>
  <dcterms:modified xsi:type="dcterms:W3CDTF">2021-06-16T10:40:26Z</dcterms:modified>
</cp:coreProperties>
</file>